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Ex1.xml" ContentType="application/vnd.ms-office.chartex+xml"/>
  <Override PartName="/ppt/charts/style2.xml" ContentType="application/vnd.ms-office.chartstyle+xml"/>
  <Override PartName="/ppt/charts/colors2.xml" ContentType="application/vnd.ms-office.chartcolorstyle+xml"/>
  <Override PartName="/ppt/notesSlides/notesSlide7.xml" ContentType="application/vnd.openxmlformats-officedocument.presentationml.notesSlide+xml"/>
  <Override PartName="/ppt/charts/chartEx2.xml" ContentType="application/vnd.ms-office.chartex+xml"/>
  <Override PartName="/ppt/charts/style3.xml" ContentType="application/vnd.ms-office.chartstyle+xml"/>
  <Override PartName="/ppt/charts/colors3.xml" ContentType="application/vnd.ms-office.chartcolorstyle+xml"/>
  <Override PartName="/ppt/charts/chartEx3.xml" ContentType="application/vnd.ms-office.chartex+xml"/>
  <Override PartName="/ppt/charts/style4.xml" ContentType="application/vnd.ms-office.chartstyle+xml"/>
  <Override PartName="/ppt/charts/colors4.xml" ContentType="application/vnd.ms-office.chartcolorstyl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9" r:id="rId3"/>
    <p:sldId id="471" r:id="rId4"/>
    <p:sldId id="472" r:id="rId5"/>
    <p:sldId id="465" r:id="rId6"/>
    <p:sldId id="469" r:id="rId7"/>
    <p:sldId id="473" r:id="rId8"/>
    <p:sldId id="466" r:id="rId9"/>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3104" autoAdjust="0"/>
  </p:normalViewPr>
  <p:slideViewPr>
    <p:cSldViewPr snapToGrid="0" showGuides="1">
      <p:cViewPr varScale="1">
        <p:scale>
          <a:sx n="76" d="100"/>
          <a:sy n="76" d="100"/>
        </p:scale>
        <p:origin x="898" y="53"/>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3" Type="http://schemas.openxmlformats.org/officeDocument/2006/relationships/oleObject" Target="file:///C:\Users\TAKUO%20YASUDA\AppData\Local\Packages\Microsoft.Office.Desktop_8wekyb3d8bbwe\LocalCache\Roaming\Microsoft\Excel\AEA&#34276;&#20117;(&#33258;&#21205;&#22238;&#24489;&#28168;&#12415;)%20(version%202).xlsb" TargetMode="External"/><Relationship Id="rId2" Type="http://schemas.microsoft.com/office/2011/relationships/chartColorStyle" Target="colors1.xml"/><Relationship Id="rId1" Type="http://schemas.microsoft.com/office/2011/relationships/chartStyle" Target="style1.xml"/></Relationships>
</file>

<file path=ppt/charts/_rels/chartEx1.xml.rels><?xml version="1.0" encoding="UTF-8" standalone="yes"?>
<Relationships xmlns="http://schemas.openxmlformats.org/package/2006/relationships"><Relationship Id="rId3" Type="http://schemas.microsoft.com/office/2011/relationships/chartColorStyle" Target="colors2.xml"/><Relationship Id="rId2" Type="http://schemas.microsoft.com/office/2011/relationships/chartStyle" Target="style2.xml"/><Relationship Id="rId1" Type="http://schemas.openxmlformats.org/officeDocument/2006/relationships/oleObject" Target="file:///C:\Users\TAKUO%20YASUDA\Desktop\&#26032;&#12375;&#12356;&#12501;&#12457;&#12523;&#12480;&#12540;\IgG&#38306;&#36899;\AEA&#12414;&#12392;&#12417;%20(&#22238;&#24489;&#28168;&#12415;).xlsx" TargetMode="External"/></Relationships>
</file>

<file path=ppt/charts/_rels/chartEx2.xml.rels><?xml version="1.0" encoding="UTF-8" standalone="yes"?>
<Relationships xmlns="http://schemas.openxmlformats.org/package/2006/relationships"><Relationship Id="rId3" Type="http://schemas.microsoft.com/office/2011/relationships/chartColorStyle" Target="colors3.xml"/><Relationship Id="rId2" Type="http://schemas.microsoft.com/office/2011/relationships/chartStyle" Target="style3.xml"/><Relationship Id="rId1" Type="http://schemas.openxmlformats.org/officeDocument/2006/relationships/oleObject" Target="file:///C:\Users\TAKUO%20YASUDA\Desktop\&#26032;&#12375;&#12356;&#12501;&#12457;&#12523;&#12480;&#12540;\IgG&#38306;&#36899;\AEA&#12414;&#12392;&#12417;%20(&#22238;&#24489;&#28168;&#12415;).xlsx" TargetMode="External"/></Relationships>
</file>

<file path=ppt/charts/_rels/chartEx3.xml.rels><?xml version="1.0" encoding="UTF-8" standalone="yes"?>
<Relationships xmlns="http://schemas.openxmlformats.org/package/2006/relationships"><Relationship Id="rId3" Type="http://schemas.microsoft.com/office/2011/relationships/chartColorStyle" Target="colors4.xml"/><Relationship Id="rId2" Type="http://schemas.microsoft.com/office/2011/relationships/chartStyle" Target="style4.xml"/><Relationship Id="rId1" Type="http://schemas.openxmlformats.org/officeDocument/2006/relationships/oleObject" Target="file:///C:\Users\TAKUO%20YASUDA\Desktop\&#26032;&#12375;&#12356;&#12501;&#12457;&#12523;&#12480;&#12540;\IgG&#38306;&#36899;\AEA&#12414;&#12392;&#12417;%20(&#22238;&#24489;&#28168;&#1241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ja-JP"/>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Sheet1!$AB$37</c:f>
              <c:strCache>
                <c:ptCount val="1"/>
                <c:pt idx="0">
                  <c:v>AEA</c:v>
                </c:pt>
              </c:strCache>
            </c:strRef>
          </c:tx>
          <c:spPr>
            <a:solidFill>
              <a:schemeClr val="accent1"/>
            </a:solidFill>
            <a:ln>
              <a:noFill/>
            </a:ln>
            <a:effectLst/>
          </c:spPr>
          <c:invertIfNegative val="0"/>
          <c:errBars>
            <c:errBarType val="both"/>
            <c:errValType val="stdErr"/>
            <c:noEndCap val="0"/>
            <c:spPr>
              <a:noFill/>
              <a:ln w="9525" cap="flat" cmpd="sng" algn="ctr">
                <a:solidFill>
                  <a:schemeClr val="tx1">
                    <a:lumMod val="65000"/>
                    <a:lumOff val="35000"/>
                  </a:schemeClr>
                </a:solidFill>
                <a:round/>
              </a:ln>
              <a:effectLst/>
            </c:spPr>
          </c:errBars>
          <c:cat>
            <c:strRef>
              <c:f>Sheet1!$AC$36:$AD$36</c:f>
              <c:strCache>
                <c:ptCount val="2"/>
                <c:pt idx="0">
                  <c:v>&lt;6h</c:v>
                </c:pt>
                <c:pt idx="1">
                  <c:v>&gt;6h</c:v>
                </c:pt>
              </c:strCache>
            </c:strRef>
          </c:cat>
          <c:val>
            <c:numRef>
              <c:f>Sheet1!$AC$37:$AD$37</c:f>
              <c:numCache>
                <c:formatCode>General</c:formatCode>
                <c:ptCount val="2"/>
                <c:pt idx="0">
                  <c:v>22.805220984626658</c:v>
                </c:pt>
                <c:pt idx="1">
                  <c:v>16.88667065384039</c:v>
                </c:pt>
              </c:numCache>
            </c:numRef>
          </c:val>
          <c:extLst>
            <c:ext xmlns:c16="http://schemas.microsoft.com/office/drawing/2014/chart" uri="{C3380CC4-5D6E-409C-BE32-E72D297353CC}">
              <c16:uniqueId val="{00000000-429B-4A67-8015-80E57DC5179A}"/>
            </c:ext>
          </c:extLst>
        </c:ser>
        <c:dLbls>
          <c:showLegendKey val="0"/>
          <c:showVal val="0"/>
          <c:showCatName val="0"/>
          <c:showSerName val="0"/>
          <c:showPercent val="0"/>
          <c:showBubbleSize val="0"/>
        </c:dLbls>
        <c:gapWidth val="219"/>
        <c:overlap val="-27"/>
        <c:axId val="253740984"/>
        <c:axId val="253741304"/>
      </c:barChart>
      <c:catAx>
        <c:axId val="253740984"/>
        <c:scaling>
          <c:orientation val="minMax"/>
        </c:scaling>
        <c:delete val="0"/>
        <c:axPos val="b"/>
        <c:numFmt formatCode="General" sourceLinked="1"/>
        <c:majorTickMark val="out"/>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baseline="0">
                <a:solidFill>
                  <a:schemeClr val="tx1">
                    <a:lumMod val="65000"/>
                    <a:lumOff val="35000"/>
                  </a:schemeClr>
                </a:solidFill>
                <a:latin typeface="+mn-lt"/>
                <a:ea typeface="+mn-ea"/>
                <a:cs typeface="+mn-cs"/>
              </a:defRPr>
            </a:pPr>
            <a:endParaRPr lang="ja-JP"/>
          </a:p>
        </c:txPr>
        <c:crossAx val="253741304"/>
        <c:crosses val="autoZero"/>
        <c:auto val="1"/>
        <c:lblAlgn val="ctr"/>
        <c:lblOffset val="100"/>
        <c:noMultiLvlLbl val="0"/>
      </c:catAx>
      <c:valAx>
        <c:axId val="253741304"/>
        <c:scaling>
          <c:orientation val="minMax"/>
        </c:scaling>
        <c:delete val="0"/>
        <c:axPos val="l"/>
        <c:majorGridlines>
          <c:spPr>
            <a:ln w="9525" cap="flat" cmpd="sng" algn="ctr">
              <a:solidFill>
                <a:schemeClr val="tx1">
                  <a:lumMod val="15000"/>
                  <a:lumOff val="85000"/>
                </a:schemeClr>
              </a:solidFill>
              <a:round/>
            </a:ln>
            <a:effectLst/>
          </c:spPr>
        </c:majorGridlines>
        <c:numFmt formatCode="General" sourceLinked="1"/>
        <c:majorTickMark val="out"/>
        <c:minorTickMark val="none"/>
        <c:tickLblPos val="nextTo"/>
        <c:spPr>
          <a:noFill/>
          <a:ln>
            <a:noFill/>
          </a:ln>
          <a:effectLst/>
        </c:spPr>
        <c:txPr>
          <a:bodyPr rot="-60000000" spcFirstLastPara="1" vertOverflow="ellipsis" vert="horz" wrap="square" anchor="ctr" anchorCtr="1"/>
          <a:lstStyle/>
          <a:p>
            <a:pPr>
              <a:defRPr sz="1050" b="0" i="0" u="none" strike="noStrike" kern="1200" baseline="0">
                <a:solidFill>
                  <a:schemeClr val="tx1">
                    <a:lumMod val="65000"/>
                    <a:lumOff val="35000"/>
                  </a:schemeClr>
                </a:solidFill>
                <a:latin typeface="+mn-lt"/>
                <a:ea typeface="+mn-ea"/>
                <a:cs typeface="+mn-cs"/>
              </a:defRPr>
            </a:pPr>
            <a:endParaRPr lang="ja-JP"/>
          </a:p>
        </c:txPr>
        <c:crossAx val="253740984"/>
        <c:crosses val="autoZero"/>
        <c:crossBetween val="between"/>
      </c:valAx>
      <c:spPr>
        <a:noFill/>
        <a:ln>
          <a:noFill/>
        </a:ln>
        <a:effectLst/>
      </c:spPr>
    </c:plotArea>
    <c:plotVisOnly val="1"/>
    <c:dispBlanksAs val="gap"/>
    <c:showDLblsOverMax val="0"/>
  </c:chart>
  <c:spPr>
    <a:noFill/>
    <a:ln>
      <a:noFill/>
    </a:ln>
    <a:effectLst/>
  </c:spPr>
  <c:txPr>
    <a:bodyPr/>
    <a:lstStyle/>
    <a:p>
      <a:pPr>
        <a:defRPr/>
      </a:pPr>
      <a:endParaRPr lang="ja-JP"/>
    </a:p>
  </c:txPr>
  <c:externalData r:id="rId3">
    <c:autoUpdate val="0"/>
  </c:externalData>
</c:chartSpace>
</file>

<file path=ppt/charts/chartEx1.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Sheet1!$BC$3:$BC$28</cx:f>
        <cx:lvl ptCount="26" formatCode="General">
          <cx:pt idx="0">32.488744621269475</cx:pt>
          <cx:pt idx="1">38.904971682740538</cx:pt>
          <cx:pt idx="2">15.96825594785834</cx:pt>
          <cx:pt idx="3">29.53782122061136</cx:pt>
          <cx:pt idx="4">30.226997304245067</cx:pt>
          <cx:pt idx="5">22.668266230457601</cx:pt>
          <cx:pt idx="6">8.9293575276287509</cx:pt>
          <cx:pt idx="7">13.515438447649977</cx:pt>
          <cx:pt idx="8">23.865828409199281</cx:pt>
          <cx:pt idx="9">21.42161836893985</cx:pt>
          <cx:pt idx="10">17.529238888281785</cx:pt>
          <cx:pt idx="11">15.476616382735282</cx:pt>
          <cx:pt idx="12">23.698421776249962</cx:pt>
        </cx:lvl>
      </cx:numDim>
    </cx:data>
    <cx:data id="1">
      <cx:numDim type="val">
        <cx:f>Sheet1!$BD$3:$BD$28</cx:f>
        <cx:lvl ptCount="26" formatCode="General">
          <cx:pt idx="0">28.734006931821732</cx:pt>
          <cx:pt idx="1">4.975140166695927</cx:pt>
          <cx:pt idx="2">24.756574585275491</cx:pt>
          <cx:pt idx="3">23.887579284896244</cx:pt>
          <cx:pt idx="4">15.938065428609303</cx:pt>
          <cx:pt idx="5">30.549997095417421</cx:pt>
          <cx:pt idx="6">27.084239105140252</cx:pt>
          <cx:pt idx="7">20.452044085493359</cx:pt>
          <cx:pt idx="8">22.632663316582924</cx:pt>
        </cx:lvl>
      </cx:numDim>
    </cx:data>
    <cx:data id="2">
      <cx:numDim type="val">
        <cx:f>Sheet1!$BE$3:$BE$27</cx:f>
        <cx:lvl ptCount="25" formatCode="General">
          <cx:pt idx="0">22.759254375298703</cx:pt>
          <cx:pt idx="1">10.580286967049622</cx:pt>
          <cx:pt idx="2">8.0770985603849148</cx:pt>
          <cx:pt idx="3">10.928816243469768</cx:pt>
          <cx:pt idx="4">30.324914406633024</cx:pt>
          <cx:pt idx="5">34.130738735220604</cx:pt>
          <cx:pt idx="6">25.789723616520526</cx:pt>
          <cx:pt idx="7">47.327006670408728</cx:pt>
          <cx:pt idx="8">40.078267903521464</cx:pt>
          <cx:pt idx="9">29.541359470707796</cx:pt>
          <cx:pt idx="10">13.904490762934557</cx:pt>
          <cx:pt idx="11">35.211454891254895</cx:pt>
          <cx:pt idx="12">33.929329403483948</cx:pt>
          <cx:pt idx="13">44.472023909309264</cx:pt>
          <cx:pt idx="14">41.153823125439345</cx:pt>
          <cx:pt idx="15">13.180892239188257</cx:pt>
          <cx:pt idx="16">10.185496237917368</cx:pt>
          <cx:pt idx="17">11.068471759687251</cx:pt>
          <cx:pt idx="18">40.840879492096377</cx:pt>
          <cx:pt idx="19">24.744789906174887</cx:pt>
          <cx:pt idx="20">25.653201030808649</cx:pt>
          <cx:pt idx="21">24.826128790321068</cx:pt>
          <cx:pt idx="22">21.878243360085015</cx:pt>
          <cx:pt idx="23">22.003268149015099</cx:pt>
          <cx:pt idx="24">13.623347807920588</cx:pt>
        </cx:lvl>
      </cx:numDim>
    </cx:data>
  </cx:chartData>
  <cx:chart>
    <cx:plotArea>
      <cx:plotAreaRegion>
        <cx:series layoutId="boxWhisker" uniqueId="{D6011023-4AF6-463D-B194-ACC6FDAF7D6C}">
          <cx:tx>
            <cx:txData>
              <cx:f>Sheet1!$BC$2</cx:f>
              <cx:v>F1</cx:v>
            </cx:txData>
          </cx:tx>
          <cx:dataId val="0"/>
          <cx:layoutPr>
            <cx:visibility meanLine="0" meanMarker="1" nonoutliers="0" outliers="1"/>
            <cx:statistics quartileMethod="exclusive"/>
          </cx:layoutPr>
        </cx:series>
        <cx:series layoutId="boxWhisker" uniqueId="{F678ABCC-A95C-443E-84D8-0C7C408A3D40}">
          <cx:tx>
            <cx:txData>
              <cx:f>Sheet1!$BD$2</cx:f>
              <cx:v>ホルスタイン</cx:v>
            </cx:txData>
          </cx:tx>
          <cx:dataId val="1"/>
          <cx:layoutPr>
            <cx:visibility meanLine="0" meanMarker="1" nonoutliers="0" outliers="1"/>
            <cx:statistics quartileMethod="exclusive"/>
          </cx:layoutPr>
        </cx:series>
        <cx:series layoutId="boxWhisker" uniqueId="{536ECC4B-BD06-4012-87B2-B29E4686A394}">
          <cx:tx>
            <cx:txData>
              <cx:f>Sheet1!$BE$2</cx:f>
              <cx:v>和牛</cx:v>
            </cx:txData>
          </cx:tx>
          <cx:dataId val="2"/>
          <cx:layoutPr>
            <cx:visibility meanLine="0" meanMarker="1" nonoutliers="0" outliers="1"/>
            <cx:statistics quartileMethod="exclusive"/>
          </cx:layoutPr>
        </cx:series>
      </cx:plotAreaRegion>
      <cx:axis id="0" hidden="1">
        <cx:catScaling gapWidth="1"/>
        <cx:tickLabels/>
      </cx:axis>
      <cx:axis id="1">
        <cx:valScaling/>
        <cx:majorGridlines/>
        <cx:tickLabels/>
      </cx:axis>
    </cx:plotArea>
    <cx:legend pos="t" align="ctr" overlay="0"/>
  </cx:chart>
</cx:chartSpace>
</file>

<file path=ppt/charts/chartEx2.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Sheet1!$AN$3:$AN$33</cx:f>
        <cx:lvl ptCount="31" formatCode="General">
          <cx:pt idx="0">22.759254375298703</cx:pt>
          <cx:pt idx="1">10.580286967049622</cx:pt>
          <cx:pt idx="2">8.0770985603849148</cx:pt>
          <cx:pt idx="3">10.928816243469768</cx:pt>
          <cx:pt idx="4">30.324914406633024</cx:pt>
          <cx:pt idx="5">34.130738735220604</cx:pt>
          <cx:pt idx="6">25.789723616520526</cx:pt>
          <cx:pt idx="7">47.327006670408728</cx:pt>
          <cx:pt idx="8">40.078267903521464</cx:pt>
          <cx:pt idx="9">29.541359470707796</cx:pt>
          <cx:pt idx="11">13.904490762934557</cx:pt>
          <cx:pt idx="12">35.211454891254895</cx:pt>
          <cx:pt idx="13">33.929329403483948</cx:pt>
          <cx:pt idx="14">44.472023909309264</cx:pt>
          <cx:pt idx="15">41.153823125439345</cx:pt>
          <cx:pt idx="17">4.1670402236829975</cx:pt>
          <cx:pt idx="18">13.180892239188257</cx:pt>
          <cx:pt idx="19">10.185496237917368</cx:pt>
          <cx:pt idx="20">11.068471759687251</cx:pt>
          <cx:pt idx="23">40.840879492096377</cx:pt>
          <cx:pt idx="24">24.744789906174887</cx:pt>
          <cx:pt idx="25">25.653201030808649</cx:pt>
          <cx:pt idx="26">24.826128790321068</cx:pt>
          <cx:pt idx="27">21.878243360085015</cx:pt>
          <cx:pt idx="28">22.003268149015099</cx:pt>
          <cx:pt idx="29">13.623347807920588</cx:pt>
          <cx:pt idx="30">4.7549033299730352</cx:pt>
        </cx:lvl>
      </cx:numDim>
    </cx:data>
    <cx:data id="1">
      <cx:numDim type="val">
        <cx:f>Sheet1!$AO$3:$AO$33</cx:f>
        <cx:lvl ptCount="31" formatCode="General">
          <cx:pt idx="1">10.580286967049622</cx:pt>
          <cx:pt idx="17">4.1670402236829975</cx:pt>
          <cx:pt idx="18">13.180892239188257</cx:pt>
          <cx:pt idx="19">10.185496237917368</cx:pt>
          <cx:pt idx="20">11.068471759687251</cx:pt>
          <cx:pt idx="24">24.744789906174887</cx:pt>
          <cx:pt idx="25">25.653201030808649</cx:pt>
          <cx:pt idx="26">21.878243360085015</cx:pt>
          <cx:pt idx="27">22.003268149015099</cx:pt>
          <cx:pt idx="28">13.623347807920588</cx:pt>
          <cx:pt idx="29">4.7549033299730352</cx:pt>
        </cx:lvl>
      </cx:numDim>
    </cx:data>
  </cx:chartData>
  <cx:chart>
    <cx:title pos="t" align="ctr" overlay="0">
      <cx:tx>
        <cx:rich>
          <a:bodyPr spcFirstLastPara="1" vertOverflow="ellipsis" horzOverflow="overflow" wrap="square" lIns="0" tIns="0" rIns="0" bIns="0" anchor="ctr" anchorCtr="1"/>
          <a:lstStyle/>
          <a:p>
            <a:pPr algn="ctr" rtl="0">
              <a:defRPr sz="1800"/>
            </a:pPr>
            <a:r>
              <a:rPr lang="ja-JP" altLang="en-US" sz="1800" b="0" i="0" u="none" strike="noStrike" baseline="0" dirty="0">
                <a:solidFill>
                  <a:prstClr val="black">
                    <a:lumMod val="65000"/>
                    <a:lumOff val="35000"/>
                  </a:prstClr>
                </a:solidFill>
                <a:latin typeface="游ゴシック" panose="020F0502020204030204"/>
                <a:ea typeface="游ゴシック" panose="020B0400000000000000" pitchFamily="50" charset="-128"/>
              </a:rPr>
              <a:t>基準値を境にした</a:t>
            </a:r>
            <a:r>
              <a:rPr lang="en-US" altLang="ja-JP" sz="1800" b="0" i="0" u="none" strike="noStrike" baseline="0" dirty="0">
                <a:solidFill>
                  <a:prstClr val="black">
                    <a:lumMod val="65000"/>
                    <a:lumOff val="35000"/>
                  </a:prstClr>
                </a:solidFill>
                <a:latin typeface="游ゴシック" panose="020F0502020204030204"/>
                <a:ea typeface="游ゴシック" panose="020B0400000000000000" pitchFamily="50" charset="-128"/>
              </a:rPr>
              <a:t>AEA</a:t>
            </a:r>
            <a:endParaRPr lang="ja-JP" altLang="en-US" sz="1800" b="0" i="0" u="none" strike="noStrike" baseline="0" dirty="0">
              <a:solidFill>
                <a:prstClr val="black">
                  <a:lumMod val="65000"/>
                  <a:lumOff val="35000"/>
                </a:prstClr>
              </a:solidFill>
              <a:latin typeface="游ゴシック" panose="020F0502020204030204"/>
              <a:ea typeface="游ゴシック" panose="020B0400000000000000" pitchFamily="50" charset="-128"/>
            </a:endParaRPr>
          </a:p>
        </cx:rich>
      </cx:tx>
    </cx:title>
    <cx:plotArea>
      <cx:plotAreaRegion>
        <cx:series layoutId="boxWhisker" uniqueId="{A85760AF-2863-4FC0-AC0F-D2EF88F694D6}">
          <cx:dataId val="0"/>
          <cx:layoutPr>
            <cx:visibility meanLine="0" meanMarker="1" nonoutliers="0" outliers="1"/>
            <cx:statistics quartileMethod="exclusive"/>
          </cx:layoutPr>
        </cx:series>
        <cx:series layoutId="boxWhisker" uniqueId="{1AE4822B-FB7E-4D2F-9E34-2455DD9A6A4A}">
          <cx:dataId val="1"/>
          <cx:layoutPr>
            <cx:visibility meanLine="0" meanMarker="1" nonoutliers="0" outliers="1"/>
            <cx:statistics quartileMethod="exclusive"/>
          </cx:layoutPr>
        </cx:series>
      </cx:plotAreaRegion>
      <cx:axis id="0" hidden="1">
        <cx:catScaling gapWidth="1"/>
        <cx:tickLabels/>
      </cx:axis>
      <cx:axis id="1">
        <cx:valScaling/>
        <cx:majorGridlines/>
        <cx:tickLabels/>
      </cx:axis>
    </cx:plotArea>
  </cx:chart>
</cx:chartSpace>
</file>

<file path=ppt/charts/chartEx3.xml><?xml version="1.0" encoding="utf-8"?>
<cx:chartSpace xmlns:a="http://schemas.openxmlformats.org/drawingml/2006/main" xmlns:r="http://schemas.openxmlformats.org/officeDocument/2006/relationships" xmlns:cx="http://schemas.microsoft.com/office/drawing/2014/chartex">
  <cx:chartData>
    <cx:externalData r:id="rId1" cx:autoUpdate="0"/>
    <cx:data id="0">
      <cx:numDim type="val">
        <cx:f>Sheet1!$BG$30:$BG$78</cx:f>
        <cx:lvl ptCount="49" formatCode="General">
          <cx:pt idx="0">32.488744621269475</cx:pt>
          <cx:pt idx="1">38.904971682740538</cx:pt>
          <cx:pt idx="2">15.96825594785834</cx:pt>
          <cx:pt idx="3">29.53782122061136</cx:pt>
          <cx:pt idx="4">30.226997304245067</cx:pt>
          <cx:pt idx="14">28.734006931821732</cx:pt>
          <cx:pt idx="16">24.756574585275491</cx:pt>
          <cx:pt idx="17">23.887579284896244</cx:pt>
          <cx:pt idx="18">15.938065428609303</cx:pt>
          <cx:pt idx="19">30.549997095417421</cx:pt>
          <cx:pt idx="20">27.084239105140252</cx:pt>
          <cx:pt idx="21">20.452044085493359</cx:pt>
          <cx:pt idx="22">22.632663316582924</cx:pt>
          <cx:pt idx="24">22.759254375298703</cx:pt>
          <cx:pt idx="25">10.580286967049622</cx:pt>
          <cx:pt idx="27">10.928816243469768</cx:pt>
          <cx:pt idx="28">30.324914406633024</cx:pt>
          <cx:pt idx="29">34.130738735220604</cx:pt>
          <cx:pt idx="31">47.327006670408728</cx:pt>
          <cx:pt idx="32">40.078267903521464</cx:pt>
          <cx:pt idx="33">29.541359470707796</cx:pt>
          <cx:pt idx="34">13.904490762934557</cx:pt>
          <cx:pt idx="35">35.211454891254895</cx:pt>
          <cx:pt idx="36">33.929329403483948</cx:pt>
          <cx:pt idx="37">44.472023909309264</cx:pt>
          <cx:pt idx="38">41.153823125439345</cx:pt>
          <cx:pt idx="39">13.180892239188257</cx:pt>
          <cx:pt idx="40">10.185496237917368</cx:pt>
          <cx:pt idx="41">11.068471759687251</cx:pt>
          <cx:pt idx="42">40.840879492096377</cx:pt>
          <cx:pt idx="43">24.744789906174887</cx:pt>
          <cx:pt idx="44">25.653201030808649</cx:pt>
          <cx:pt idx="45">24.826128790321068</cx:pt>
          <cx:pt idx="46">21.878243360085015</cx:pt>
          <cx:pt idx="47">22.003268149015099</cx:pt>
          <cx:pt idx="48">13.623347807920588</cx:pt>
        </cx:lvl>
      </cx:numDim>
    </cx:data>
    <cx:data id="1">
      <cx:numDim type="val">
        <cx:f>Sheet1!$BH$30:$BH$78</cx:f>
        <cx:lvl ptCount="49" formatCode="General">
          <cx:pt idx="5">22.668266230457601</cx:pt>
          <cx:pt idx="6">8.9293575276287509</cx:pt>
          <cx:pt idx="7">13.515438447649977</cx:pt>
          <cx:pt idx="8">23.865828409199281</cx:pt>
          <cx:pt idx="9">21.42161836893985</cx:pt>
          <cx:pt idx="10">17.529238888281785</cx:pt>
          <cx:pt idx="11">15.476616382735282</cx:pt>
          <cx:pt idx="12">23.698421776249962</cx:pt>
          <cx:pt idx="15">4.975140166695927</cx:pt>
          <cx:pt idx="26">8.0770985603849148</cx:pt>
          <cx:pt idx="30">25.789723616520526</cx:pt>
        </cx:lvl>
      </cx:numDim>
    </cx:data>
  </cx:chartData>
  <cx:chart>
    <cx:title pos="t" align="ctr" overlay="0">
      <cx:tx>
        <cx:txData>
          <cx:v>ストマックチューブによる違い</cx:v>
        </cx:txData>
      </cx:tx>
      <cx:txPr>
        <a:bodyPr spcFirstLastPara="1" vertOverflow="ellipsis" horzOverflow="overflow" wrap="square" lIns="0" tIns="0" rIns="0" bIns="0" anchor="ctr" anchorCtr="1"/>
        <a:lstStyle/>
        <a:p>
          <a:pPr algn="ctr" rtl="0">
            <a:defRPr sz="1800"/>
          </a:pPr>
          <a:r>
            <a:rPr lang="ja-JP" altLang="en-US" sz="1800" b="0" i="0" u="none" strike="noStrike" baseline="0">
              <a:solidFill>
                <a:sysClr val="windowText" lastClr="000000">
                  <a:lumMod val="65000"/>
                  <a:lumOff val="35000"/>
                </a:sysClr>
              </a:solidFill>
              <a:latin typeface="Calibri" panose="020F0502020204030204"/>
              <a:ea typeface="游ゴシック" panose="020B0400000000000000" pitchFamily="50" charset="-128"/>
            </a:rPr>
            <a:t>ストマックチューブによる違い</a:t>
          </a:r>
        </a:p>
      </cx:txPr>
    </cx:title>
    <cx:plotArea>
      <cx:plotAreaRegion>
        <cx:series layoutId="boxWhisker" uniqueId="{001F80A0-A742-4A90-959A-151B7F843E01}">
          <cx:dataId val="0"/>
          <cx:layoutPr>
            <cx:visibility meanLine="0" meanMarker="1" nonoutliers="0" outliers="1"/>
            <cx:statistics quartileMethod="exclusive"/>
          </cx:layoutPr>
        </cx:series>
        <cx:series layoutId="boxWhisker" uniqueId="{037E589A-FDB5-4BD9-B14F-4D0AACE434A8}">
          <cx:dataId val="1"/>
          <cx:layoutPr>
            <cx:visibility meanLine="0" meanMarker="1" nonoutliers="0" outliers="1"/>
            <cx:statistics quartileMethod="exclusive"/>
          </cx:layoutPr>
        </cx:series>
      </cx:plotAreaRegion>
      <cx:axis id="0" hidden="1">
        <cx:catScaling gapWidth="1"/>
        <cx:tickLabels/>
      </cx:axis>
      <cx:axis id="1">
        <cx:valScaling/>
        <cx:majorGridlines/>
        <cx:tickLabels/>
      </cx:axis>
    </cx:plotArea>
  </cx:chart>
</cx: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3.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charts/style4.xml><?xml version="1.0" encoding="utf-8"?>
<cs:chartStyle xmlns:cs="http://schemas.microsoft.com/office/drawing/2012/chartStyle" xmlns:a="http://schemas.openxmlformats.org/drawingml/2006/main" id="406">
  <cs:axisTitle>
    <cs:lnRef idx="0"/>
    <cs:fillRef idx="0"/>
    <cs:effectRef idx="0"/>
    <cs:fontRef idx="minor">
      <a:schemeClr val="tx1">
        <a:lumMod val="65000"/>
        <a:lumOff val="35000"/>
      </a:schemeClr>
    </cs:fontRef>
    <cs:defRPr sz="9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cs:chartArea>
  <cs:dataLabel>
    <cs:lnRef idx="0"/>
    <cs:fillRef idx="0"/>
    <cs:effectRef idx="0"/>
    <cs:fontRef idx="minor">
      <a:schemeClr val="tx1">
        <a:lumMod val="65000"/>
        <a:lumOff val="35000"/>
      </a:schemeClr>
    </cs:fontRef>
    <cs:defRPr sz="9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cs:bodyPr rot="0" spcFirstLastPara="1" vertOverflow="clip" horzOverflow="clip" vert="horz" wrap="square" lIns="36576" tIns="18288" rIns="36576" bIns="18288" anchor="ctr" anchorCtr="1">
      <a:spAutoFit/>
    </cs:bodyPr>
  </cs:dataLabelCallout>
  <cs:dataPoint>
    <cs:lnRef idx="0">
      <cs:styleClr val="auto"/>
    </cs:lnRef>
    <cs:fillRef idx="0">
      <cs:styleClr val="auto"/>
    </cs:fillRef>
    <cs:effectRef idx="0"/>
    <cs:fontRef idx="minor">
      <a:schemeClr val="tx1"/>
    </cs:fontRef>
    <cs:spPr>
      <a:solidFill>
        <a:schemeClr val="phClr"/>
      </a:solidFill>
      <a:ln>
        <a:solidFill>
          <a:schemeClr val="phClr"/>
        </a:solidFill>
      </a:ln>
    </cs:spPr>
  </cs:dataPoint>
  <cs:dataPoint3D>
    <cs:lnRef idx="0"/>
    <cs:fillRef idx="0">
      <cs:styleClr val="auto"/>
    </cs:fillRef>
    <cs:effectRef idx="0"/>
    <cs:fontRef idx="minor">
      <a:schemeClr val="tx1"/>
    </cs:fontRef>
    <cs:spPr>
      <a:solidFill>
        <a:schemeClr val="phClr"/>
      </a:solidFill>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fillRef idx="0">
      <cs:styleClr val="auto"/>
    </cs:fillRef>
    <cs:effectRef idx="0"/>
    <cs:fontRef idx="minor">
      <a:schemeClr val="tx1"/>
    </cs:fontRef>
    <cs:spPr>
      <a:solidFill>
        <a:schemeClr val="phClr"/>
      </a:solidFill>
      <a:ln w="9525">
        <a:solidFill>
          <a:schemeClr val="lt1"/>
        </a:solidFill>
      </a:ln>
    </cs:spPr>
  </cs:dataPointMarker>
  <cs:dataPointMarkerLayout symbol="circle" size="5"/>
  <cs:dataPointWireframe>
    <cs:lnRef idx="0">
      <cs:styleClr val="auto"/>
    </cs:lnRef>
    <cs:fillRef idx="0"/>
    <cs:effectRef idx="0"/>
    <cs:fontRef idx="minor">
      <a:schemeClr val="tx1"/>
    </cs:fontRef>
    <cs:spPr>
      <a:ln w="2857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15000"/>
            <a:lumOff val="8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cs:seriesAxis>
  <cs:seriesLine>
    <cs:lnRef idx="0"/>
    <cs:fillRef idx="0"/>
    <cs:effectRef idx="0"/>
    <cs:fontRef idx="minor">
      <a:schemeClr val="tx1"/>
    </cs:fontRef>
    <cs:spPr>
      <a:ln w="9525" cap="flat">
        <a:solidFill>
          <a:srgbClr val="D9D9D9"/>
        </a:solidFill>
        <a:round/>
      </a:ln>
    </cs:spPr>
  </cs:seriesLine>
  <cs:title>
    <cs:lnRef idx="0"/>
    <cs:fillRef idx="0"/>
    <cs:effectRef idx="0"/>
    <cs:fontRef idx="minor">
      <a:schemeClr val="tx1">
        <a:lumMod val="65000"/>
        <a:lumOff val="35000"/>
      </a:schemeClr>
    </cs:fontRef>
    <cs:defRPr sz="140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cs:valueAxis>
  <cs:wall>
    <cs:lnRef idx="0"/>
    <cs:fillRef idx="0"/>
    <cs:effectRef idx="0"/>
    <cs:fontRef idx="minor">
      <a:schemeClr val="tx1"/>
    </cs:fontRef>
  </cs:wall>
</cs:chartStyl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B40436-3087-4C13-9DFF-A370B154F185}" type="datetimeFigureOut">
              <a:rPr kumimoji="1" lang="ja-JP" altLang="en-US" smtClean="0"/>
              <a:t>2021/11/29</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E55C75C-F515-4B86-9C21-C32E1EE2BF79}" type="slidenum">
              <a:rPr kumimoji="1" lang="ja-JP" altLang="en-US" smtClean="0"/>
              <a:t>‹#›</a:t>
            </a:fld>
            <a:endParaRPr kumimoji="1" lang="ja-JP" altLang="en-US"/>
          </a:p>
        </p:txBody>
      </p:sp>
    </p:spTree>
    <p:extLst>
      <p:ext uri="{BB962C8B-B14F-4D97-AF65-F5344CB8AC3E}">
        <p14:creationId xmlns:p14="http://schemas.microsoft.com/office/powerpoint/2010/main" val="3633124845"/>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ゆうべつ牛群管理サービスの溝口です。子牛における初乳中免疫グロブリン獲得のための吸収効率の測定とその要因との関連性について発表させて頂きます。よろしくお願いいたします。</a:t>
            </a:r>
          </a:p>
        </p:txBody>
      </p:sp>
      <p:sp>
        <p:nvSpPr>
          <p:cNvPr id="4" name="スライド番号プレースホルダー 3"/>
          <p:cNvSpPr>
            <a:spLocks noGrp="1"/>
          </p:cNvSpPr>
          <p:nvPr>
            <p:ph type="sldNum" sz="quarter" idx="5"/>
          </p:nvPr>
        </p:nvSpPr>
        <p:spPr/>
        <p:txBody>
          <a:bodyPr/>
          <a:lstStyle/>
          <a:p>
            <a:fld id="{3E55C75C-F515-4B86-9C21-C32E1EE2BF79}" type="slidenum">
              <a:rPr kumimoji="1" lang="ja-JP" altLang="en-US" smtClean="0"/>
              <a:t>1</a:t>
            </a:fld>
            <a:endParaRPr kumimoji="1" lang="ja-JP" altLang="en-US"/>
          </a:p>
        </p:txBody>
      </p:sp>
    </p:spTree>
    <p:extLst>
      <p:ext uri="{BB962C8B-B14F-4D97-AF65-F5344CB8AC3E}">
        <p14:creationId xmlns:p14="http://schemas.microsoft.com/office/powerpoint/2010/main" val="3731077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まず初めに、</a:t>
            </a:r>
            <a:r>
              <a:rPr kumimoji="1" lang="en-US" altLang="ja-JP" dirty="0"/>
              <a:t>IgG</a:t>
            </a:r>
            <a:r>
              <a:rPr kumimoji="1" lang="ja-JP" altLang="en-US" dirty="0"/>
              <a:t>についてです。</a:t>
            </a:r>
            <a:endParaRPr kumimoji="1" lang="en-US" altLang="ja-JP" dirty="0"/>
          </a:p>
          <a:p>
            <a:r>
              <a:rPr kumimoji="1" lang="ja-JP" altLang="en-US" dirty="0"/>
              <a:t>子牛は出生直後は免疫グロブリン</a:t>
            </a:r>
            <a:r>
              <a:rPr kumimoji="1" lang="en-US" altLang="ja-JP" dirty="0"/>
              <a:t>IgG</a:t>
            </a:r>
            <a:r>
              <a:rPr kumimoji="1" lang="ja-JP" altLang="en-US" dirty="0"/>
              <a:t>を持っていないため、これを獲得するために出生後</a:t>
            </a:r>
            <a:r>
              <a:rPr kumimoji="1" lang="en-US" altLang="ja-JP" dirty="0"/>
              <a:t>24</a:t>
            </a:r>
            <a:r>
              <a:rPr kumimoji="1" lang="ja-JP" altLang="en-US" dirty="0"/>
              <a:t>時間以内に</a:t>
            </a:r>
            <a:r>
              <a:rPr kumimoji="1" lang="en-US" altLang="ja-JP" dirty="0"/>
              <a:t>IgG</a:t>
            </a:r>
            <a:r>
              <a:rPr kumimoji="1" lang="ja-JP" altLang="en-US" dirty="0"/>
              <a:t>を多く含む初乳の給与が必須になります。</a:t>
            </a:r>
            <a:endParaRPr kumimoji="1" lang="en-US" altLang="ja-JP" dirty="0"/>
          </a:p>
          <a:p>
            <a:r>
              <a:rPr kumimoji="1" lang="ja-JP" altLang="en-US" dirty="0"/>
              <a:t>そして、この初乳の給与が上手くいかずに</a:t>
            </a:r>
            <a:r>
              <a:rPr kumimoji="1" lang="en-US" altLang="ja-JP" dirty="0"/>
              <a:t>IgG</a:t>
            </a:r>
            <a:r>
              <a:rPr kumimoji="1" lang="ja-JP" altLang="en-US" dirty="0"/>
              <a:t>が獲得できなかった場合には受動免疫移行不全</a:t>
            </a:r>
            <a:r>
              <a:rPr kumimoji="1" lang="en-US" altLang="ja-JP" dirty="0"/>
              <a:t>(FPT)</a:t>
            </a:r>
            <a:r>
              <a:rPr kumimoji="1" lang="ja-JP" altLang="en-US" dirty="0"/>
              <a:t>となり、その基準値は子牛の血清</a:t>
            </a:r>
            <a:r>
              <a:rPr kumimoji="1" lang="en-US" altLang="ja-JP" dirty="0"/>
              <a:t>IgG</a:t>
            </a:r>
            <a:r>
              <a:rPr kumimoji="1" lang="ja-JP" altLang="en-US" dirty="0"/>
              <a:t>濃度が</a:t>
            </a:r>
            <a:r>
              <a:rPr kumimoji="1" lang="en-US" altLang="ja-JP" dirty="0"/>
              <a:t>10 g/L</a:t>
            </a:r>
            <a:r>
              <a:rPr kumimoji="1" lang="ja-JP" altLang="en-US" dirty="0"/>
              <a:t>未満とされています。</a:t>
            </a:r>
            <a:endParaRPr kumimoji="1" lang="en-US" altLang="ja-JP" dirty="0"/>
          </a:p>
          <a:p>
            <a:r>
              <a:rPr kumimoji="1" lang="ja-JP" altLang="en-US" dirty="0"/>
              <a:t>しかし、この基準値は</a:t>
            </a:r>
            <a:r>
              <a:rPr kumimoji="1" lang="en-US" altLang="ja-JP" dirty="0"/>
              <a:t>30</a:t>
            </a:r>
            <a:r>
              <a:rPr kumimoji="1" lang="ja-JP" altLang="en-US" dirty="0"/>
              <a:t>年近く前のもので、現在ではこの数値を超えても、疾病への罹患率や斃死率に差があること等から、</a:t>
            </a:r>
            <a:r>
              <a:rPr kumimoji="1" lang="en-US" altLang="ja-JP" dirty="0"/>
              <a:t>2020</a:t>
            </a:r>
            <a:r>
              <a:rPr kumimoji="1" lang="ja-JP" altLang="en-US" dirty="0"/>
              <a:t>年に新しい基準として</a:t>
            </a:r>
            <a:r>
              <a:rPr kumimoji="1" lang="en-US" altLang="ja-JP" dirty="0"/>
              <a:t>4</a:t>
            </a:r>
            <a:r>
              <a:rPr kumimoji="1" lang="ja-JP" altLang="en-US" dirty="0"/>
              <a:t>段階の評価が提案されています。ここから、血中</a:t>
            </a:r>
            <a:r>
              <a:rPr kumimoji="1" lang="en-US" altLang="ja-JP" dirty="0"/>
              <a:t>IgG</a:t>
            </a:r>
            <a:r>
              <a:rPr kumimoji="1" lang="ja-JP" altLang="en-US" dirty="0"/>
              <a:t>濃度の目標値が</a:t>
            </a:r>
            <a:r>
              <a:rPr kumimoji="1" lang="en-US" altLang="ja-JP" dirty="0"/>
              <a:t>25g/L</a:t>
            </a:r>
            <a:r>
              <a:rPr kumimoji="1" lang="ja-JP" altLang="en-US" dirty="0"/>
              <a:t>に設定され、これを超える必要があると考えられています。</a:t>
            </a:r>
          </a:p>
        </p:txBody>
      </p:sp>
      <p:sp>
        <p:nvSpPr>
          <p:cNvPr id="4" name="スライド番号プレースホルダー 3"/>
          <p:cNvSpPr>
            <a:spLocks noGrp="1"/>
          </p:cNvSpPr>
          <p:nvPr>
            <p:ph type="sldNum" sz="quarter" idx="5"/>
          </p:nvPr>
        </p:nvSpPr>
        <p:spPr/>
        <p:txBody>
          <a:bodyPr/>
          <a:lstStyle/>
          <a:p>
            <a:fld id="{3E55C75C-F515-4B86-9C21-C32E1EE2BF79}" type="slidenum">
              <a:rPr kumimoji="1" lang="ja-JP" altLang="en-US" smtClean="0"/>
              <a:t>2</a:t>
            </a:fld>
            <a:endParaRPr kumimoji="1" lang="ja-JP" altLang="en-US"/>
          </a:p>
        </p:txBody>
      </p:sp>
    </p:spTree>
    <p:extLst>
      <p:ext uri="{BB962C8B-B14F-4D97-AF65-F5344CB8AC3E}">
        <p14:creationId xmlns:p14="http://schemas.microsoft.com/office/powerpoint/2010/main" val="6534831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現在まで、初乳の</a:t>
            </a:r>
            <a:r>
              <a:rPr kumimoji="1" lang="en-US" altLang="ja-JP" dirty="0"/>
              <a:t>IgG</a:t>
            </a:r>
            <a:r>
              <a:rPr kumimoji="1" lang="ja-JP" altLang="en-US" dirty="0"/>
              <a:t>濃度や血中</a:t>
            </a:r>
            <a:r>
              <a:rPr kumimoji="1" lang="en-US" altLang="ja-JP" dirty="0"/>
              <a:t>IgG</a:t>
            </a:r>
            <a:r>
              <a:rPr kumimoji="1" lang="ja-JP" altLang="en-US" dirty="0"/>
              <a:t>濃度のそれぞれについて注目はしてきていましたが、子牛に同じように初乳を給与しても</a:t>
            </a:r>
            <a:r>
              <a:rPr kumimoji="1" lang="en-US" altLang="ja-JP" dirty="0"/>
              <a:t>IgG</a:t>
            </a:r>
            <a:r>
              <a:rPr kumimoji="1" lang="ja-JP" altLang="en-US" dirty="0"/>
              <a:t>獲得量が違っている事が我々の今までの測定で分かっています。初乳給与に関して多くの農場でマニュアル化されてきている中、なぜ個体によって血中</a:t>
            </a:r>
            <a:r>
              <a:rPr kumimoji="1" lang="en-US" altLang="ja-JP" dirty="0"/>
              <a:t>IgG</a:t>
            </a:r>
            <a:r>
              <a:rPr kumimoji="1" lang="ja-JP" altLang="en-US" dirty="0"/>
              <a:t>濃度が異なるかの理由として考えられたのが、この真ん中にある吸収効率、以下</a:t>
            </a:r>
            <a:r>
              <a:rPr kumimoji="1" lang="en-US" altLang="ja-JP" dirty="0"/>
              <a:t>AEA</a:t>
            </a:r>
            <a:r>
              <a:rPr kumimoji="1" lang="ja-JP" altLang="en-US" dirty="0"/>
              <a:t>です。</a:t>
            </a:r>
            <a:r>
              <a:rPr kumimoji="1" lang="en-US" altLang="ja-JP" dirty="0"/>
              <a:t>AEA</a:t>
            </a:r>
            <a:r>
              <a:rPr kumimoji="1" lang="ja-JP" altLang="en-US" dirty="0"/>
              <a:t>の計算式はスライド下側にある通りで、初乳の</a:t>
            </a:r>
            <a:r>
              <a:rPr kumimoji="1" lang="en-US" altLang="ja-JP" dirty="0"/>
              <a:t>IgG</a:t>
            </a:r>
            <a:r>
              <a:rPr kumimoji="1" lang="ja-JP" altLang="en-US" dirty="0"/>
              <a:t>濃度とその給与量から子牛に給与した</a:t>
            </a:r>
            <a:r>
              <a:rPr kumimoji="1" lang="en-US" altLang="ja-JP" dirty="0"/>
              <a:t>IgG</a:t>
            </a:r>
            <a:r>
              <a:rPr kumimoji="1" lang="ja-JP" altLang="en-US" dirty="0"/>
              <a:t>の量を算出し、子牛の体重とそこから推定される血液量に、血清</a:t>
            </a:r>
            <a:r>
              <a:rPr kumimoji="1" lang="en-US" altLang="ja-JP" dirty="0"/>
              <a:t>IgG</a:t>
            </a:r>
            <a:r>
              <a:rPr kumimoji="1" lang="ja-JP" altLang="en-US" dirty="0"/>
              <a:t>濃度を掛ける事で、子牛が獲得した</a:t>
            </a:r>
            <a:r>
              <a:rPr kumimoji="1" lang="en-US" altLang="ja-JP" dirty="0"/>
              <a:t>IgG</a:t>
            </a:r>
            <a:r>
              <a:rPr kumimoji="1" lang="ja-JP" altLang="en-US" dirty="0"/>
              <a:t>量を算出した後、この二つを比で表したものになります。今回</a:t>
            </a:r>
            <a:r>
              <a:rPr kumimoji="1" lang="en-US" altLang="ja-JP" dirty="0"/>
              <a:t>AEA</a:t>
            </a:r>
            <a:r>
              <a:rPr kumimoji="1" lang="ja-JP" altLang="en-US" dirty="0"/>
              <a:t>を調査した目的は、先ほど示した新しい基準での高い</a:t>
            </a:r>
            <a:r>
              <a:rPr kumimoji="1" lang="en-US" altLang="ja-JP" dirty="0"/>
              <a:t>IgG</a:t>
            </a:r>
            <a:r>
              <a:rPr kumimoji="1" lang="ja-JP" altLang="en-US" dirty="0"/>
              <a:t>濃度を達成するという目標のためで、その過程にある</a:t>
            </a:r>
            <a:r>
              <a:rPr kumimoji="1" lang="en-US" altLang="ja-JP" dirty="0"/>
              <a:t>AEA</a:t>
            </a:r>
            <a:r>
              <a:rPr kumimoji="1" lang="ja-JP" altLang="en-US" dirty="0"/>
              <a:t>がどのように影響しているのかを、品種や体重などの牛側の要素、給与時間や方法などの管理側の要素と関連付けて調査を行いました。</a:t>
            </a:r>
          </a:p>
        </p:txBody>
      </p:sp>
      <p:sp>
        <p:nvSpPr>
          <p:cNvPr id="4" name="スライド番号プレースホルダー 3"/>
          <p:cNvSpPr>
            <a:spLocks noGrp="1"/>
          </p:cNvSpPr>
          <p:nvPr>
            <p:ph type="sldNum" sz="quarter" idx="5"/>
          </p:nvPr>
        </p:nvSpPr>
        <p:spPr/>
        <p:txBody>
          <a:bodyPr/>
          <a:lstStyle/>
          <a:p>
            <a:fld id="{3E55C75C-F515-4B86-9C21-C32E1EE2BF79}" type="slidenum">
              <a:rPr kumimoji="1" lang="ja-JP" altLang="en-US" smtClean="0"/>
              <a:t>3</a:t>
            </a:fld>
            <a:endParaRPr kumimoji="1" lang="ja-JP" altLang="en-US"/>
          </a:p>
        </p:txBody>
      </p:sp>
    </p:spTree>
    <p:extLst>
      <p:ext uri="{BB962C8B-B14F-4D97-AF65-F5344CB8AC3E}">
        <p14:creationId xmlns:p14="http://schemas.microsoft.com/office/powerpoint/2010/main" val="164388394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今回調査した農場での初乳給与のマニュアルです。初乳についての質・量・給与方法・給与時間を示していますが、大きく異なるところは、農場</a:t>
            </a:r>
            <a:r>
              <a:rPr kumimoji="1" lang="en-US" altLang="ja-JP" dirty="0"/>
              <a:t>A</a:t>
            </a:r>
            <a:r>
              <a:rPr kumimoji="1" lang="ja-JP" altLang="en-US" dirty="0"/>
              <a:t>・</a:t>
            </a:r>
            <a:r>
              <a:rPr kumimoji="1" lang="en-US" altLang="ja-JP" dirty="0"/>
              <a:t>B</a:t>
            </a:r>
            <a:r>
              <a:rPr kumimoji="1" lang="ja-JP" altLang="en-US" dirty="0"/>
              <a:t>では初乳を出来るだけ自力で飲ませ、農場</a:t>
            </a:r>
            <a:r>
              <a:rPr kumimoji="1" lang="en-US" altLang="ja-JP" dirty="0"/>
              <a:t>C</a:t>
            </a:r>
            <a:r>
              <a:rPr kumimoji="1" lang="ja-JP" altLang="en-US" dirty="0"/>
              <a:t>では全頭ストマックチューブによる強制給餌を行っていることです。また、農場</a:t>
            </a:r>
            <a:r>
              <a:rPr kumimoji="1" lang="en-US" altLang="ja-JP" dirty="0"/>
              <a:t>B</a:t>
            </a:r>
            <a:r>
              <a:rPr kumimoji="1" lang="ja-JP" altLang="en-US" dirty="0"/>
              <a:t>では初回</a:t>
            </a:r>
            <a:r>
              <a:rPr kumimoji="1" lang="en-US" altLang="ja-JP" dirty="0"/>
              <a:t>Brix</a:t>
            </a:r>
            <a:r>
              <a:rPr kumimoji="1" lang="ja-JP" altLang="en-US" dirty="0"/>
              <a:t>は</a:t>
            </a:r>
            <a:r>
              <a:rPr kumimoji="1" lang="en-US" altLang="ja-JP" dirty="0"/>
              <a:t>30</a:t>
            </a:r>
            <a:r>
              <a:rPr kumimoji="1" lang="ja-JP" altLang="en-US" dirty="0"/>
              <a:t>を超えており、給与時間も早くなっています。</a:t>
            </a:r>
          </a:p>
        </p:txBody>
      </p:sp>
      <p:sp>
        <p:nvSpPr>
          <p:cNvPr id="4" name="スライド番号プレースホルダー 3"/>
          <p:cNvSpPr>
            <a:spLocks noGrp="1"/>
          </p:cNvSpPr>
          <p:nvPr>
            <p:ph type="sldNum" sz="quarter" idx="5"/>
          </p:nvPr>
        </p:nvSpPr>
        <p:spPr/>
        <p:txBody>
          <a:bodyPr/>
          <a:lstStyle/>
          <a:p>
            <a:fld id="{3E55C75C-F515-4B86-9C21-C32E1EE2BF79}" type="slidenum">
              <a:rPr kumimoji="1" lang="ja-JP" altLang="en-US" smtClean="0"/>
              <a:t>4</a:t>
            </a:fld>
            <a:endParaRPr kumimoji="1" lang="ja-JP" altLang="en-US"/>
          </a:p>
        </p:txBody>
      </p:sp>
    </p:spTree>
    <p:extLst>
      <p:ext uri="{BB962C8B-B14F-4D97-AF65-F5344CB8AC3E}">
        <p14:creationId xmlns:p14="http://schemas.microsoft.com/office/powerpoint/2010/main" val="36432794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en-US" altLang="ja-JP" dirty="0"/>
              <a:t>IgG</a:t>
            </a:r>
            <a:r>
              <a:rPr kumimoji="1" lang="ja-JP" altLang="en-US" dirty="0"/>
              <a:t>濃度の測定については、</a:t>
            </a:r>
            <a:r>
              <a:rPr kumimoji="1" lang="en-US" altLang="ja-JP" dirty="0"/>
              <a:t>Triple J Farm</a:t>
            </a:r>
            <a:r>
              <a:rPr kumimoji="1" lang="ja-JP" altLang="en-US" dirty="0"/>
              <a:t>社から販売されている測定キットを用いて、以前我々が報告したものと同様の手順で行い、初乳および血中の</a:t>
            </a:r>
            <a:r>
              <a:rPr kumimoji="1" lang="en-US" altLang="ja-JP" dirty="0"/>
              <a:t>IgG</a:t>
            </a:r>
            <a:r>
              <a:rPr kumimoji="1" lang="ja-JP" altLang="en-US" dirty="0"/>
              <a:t>濃度を測定しました。その後</a:t>
            </a:r>
            <a:r>
              <a:rPr kumimoji="1" lang="en-US" altLang="ja-JP" dirty="0"/>
              <a:t>AEA</a:t>
            </a:r>
            <a:r>
              <a:rPr kumimoji="1" lang="ja-JP" altLang="en-US" dirty="0"/>
              <a:t>は先ほど示した計算式で求めました。</a:t>
            </a:r>
            <a:endParaRPr kumimoji="1" lang="en-US" altLang="ja-JP" dirty="0"/>
          </a:p>
        </p:txBody>
      </p:sp>
      <p:sp>
        <p:nvSpPr>
          <p:cNvPr id="4" name="スライド番号プレースホルダー 3"/>
          <p:cNvSpPr>
            <a:spLocks noGrp="1"/>
          </p:cNvSpPr>
          <p:nvPr>
            <p:ph type="sldNum" sz="quarter" idx="10"/>
          </p:nvPr>
        </p:nvSpPr>
        <p:spPr/>
        <p:txBody>
          <a:bodyPr/>
          <a:lstStyle/>
          <a:p>
            <a:fld id="{6E918F34-F37C-40B6-819E-811822C36FB2}" type="slidenum">
              <a:rPr kumimoji="1" lang="ja-JP" altLang="en-US" smtClean="0"/>
              <a:pPr/>
              <a:t>5</a:t>
            </a:fld>
            <a:endParaRPr kumimoji="1" lang="ja-JP" altLang="en-US" dirty="0"/>
          </a:p>
        </p:txBody>
      </p:sp>
    </p:spTree>
    <p:extLst>
      <p:ext uri="{BB962C8B-B14F-4D97-AF65-F5344CB8AC3E}">
        <p14:creationId xmlns:p14="http://schemas.microsoft.com/office/powerpoint/2010/main" val="31532628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結果です。</a:t>
            </a:r>
            <a:r>
              <a:rPr kumimoji="1" lang="en-US" altLang="ja-JP" dirty="0"/>
              <a:t>AEA</a:t>
            </a:r>
            <a:r>
              <a:rPr kumimoji="1" lang="ja-JP" altLang="en-US" dirty="0"/>
              <a:t>について、種による差は認められませんでした。</a:t>
            </a:r>
            <a:r>
              <a:rPr kumimoji="1" lang="en-US" altLang="ja-JP" dirty="0"/>
              <a:t>AEA</a:t>
            </a:r>
            <a:r>
              <a:rPr kumimoji="1" lang="ja-JP" altLang="en-US" dirty="0"/>
              <a:t>が優位に高くなる要因の一つとして初回給与時間が考えられ、</a:t>
            </a:r>
            <a:r>
              <a:rPr kumimoji="1" lang="en-US" altLang="ja-JP" dirty="0"/>
              <a:t>6</a:t>
            </a:r>
            <a:r>
              <a:rPr kumimoji="1" lang="ja-JP" altLang="en-US" dirty="0"/>
              <a:t>時間を境に</a:t>
            </a:r>
            <a:r>
              <a:rPr kumimoji="1" lang="en-US" altLang="ja-JP" dirty="0"/>
              <a:t>AEA</a:t>
            </a:r>
            <a:r>
              <a:rPr kumimoji="1" lang="ja-JP" altLang="en-US" dirty="0"/>
              <a:t>に有意な差が認められたため、出生後</a:t>
            </a:r>
            <a:r>
              <a:rPr kumimoji="1" lang="en-US" altLang="ja-JP" dirty="0"/>
              <a:t>6</a:t>
            </a:r>
            <a:r>
              <a:rPr kumimoji="1" lang="ja-JP" altLang="en-US" dirty="0"/>
              <a:t>時間以内の給与が望ましいことが分かりました。</a:t>
            </a:r>
            <a:endParaRPr kumimoji="1" lang="en-US" altLang="ja-JP" dirty="0"/>
          </a:p>
        </p:txBody>
      </p:sp>
      <p:sp>
        <p:nvSpPr>
          <p:cNvPr id="4" name="スライド番号プレースホルダー 3"/>
          <p:cNvSpPr>
            <a:spLocks noGrp="1"/>
          </p:cNvSpPr>
          <p:nvPr>
            <p:ph type="sldNum" sz="quarter" idx="5"/>
          </p:nvPr>
        </p:nvSpPr>
        <p:spPr/>
        <p:txBody>
          <a:bodyPr/>
          <a:lstStyle/>
          <a:p>
            <a:fld id="{3E55C75C-F515-4B86-9C21-C32E1EE2BF79}" type="slidenum">
              <a:rPr kumimoji="1" lang="ja-JP" altLang="en-US" smtClean="0"/>
              <a:t>6</a:t>
            </a:fld>
            <a:endParaRPr kumimoji="1" lang="ja-JP" altLang="en-US"/>
          </a:p>
        </p:txBody>
      </p:sp>
    </p:spTree>
    <p:extLst>
      <p:ext uri="{BB962C8B-B14F-4D97-AF65-F5344CB8AC3E}">
        <p14:creationId xmlns:p14="http://schemas.microsoft.com/office/powerpoint/2010/main" val="78366098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r>
              <a:rPr kumimoji="1" lang="ja-JP" altLang="en-US" dirty="0"/>
              <a:t>給与方法について、ストマックチューブを用いた給与の場合</a:t>
            </a:r>
            <a:r>
              <a:rPr kumimoji="1" lang="en-US" altLang="ja-JP" dirty="0"/>
              <a:t>AEA</a:t>
            </a:r>
            <a:r>
              <a:rPr kumimoji="1" lang="ja-JP" altLang="en-US" dirty="0"/>
              <a:t>が低くなることが分かりました。さらに和牛について、目標とする血中</a:t>
            </a:r>
            <a:r>
              <a:rPr kumimoji="1" lang="en-US" altLang="ja-JP" dirty="0"/>
              <a:t>IgG</a:t>
            </a:r>
            <a:r>
              <a:rPr kumimoji="1" lang="ja-JP" altLang="en-US" dirty="0"/>
              <a:t>濃度</a:t>
            </a:r>
            <a:r>
              <a:rPr kumimoji="1" lang="en-US" altLang="ja-JP" dirty="0"/>
              <a:t>25g/L</a:t>
            </a:r>
            <a:r>
              <a:rPr kumimoji="1" lang="ja-JP" altLang="en-US" dirty="0"/>
              <a:t>を境に</a:t>
            </a:r>
            <a:r>
              <a:rPr kumimoji="1" lang="en-US" altLang="ja-JP" dirty="0"/>
              <a:t>AEA</a:t>
            </a:r>
            <a:r>
              <a:rPr kumimoji="1" lang="ja-JP" altLang="en-US" dirty="0"/>
              <a:t>を比較した場合、有意差が認められ、これを下回った場合に</a:t>
            </a:r>
            <a:r>
              <a:rPr kumimoji="1" lang="en-US" altLang="ja-JP" dirty="0"/>
              <a:t>AEA</a:t>
            </a:r>
            <a:r>
              <a:rPr kumimoji="1" lang="ja-JP" altLang="en-US" dirty="0"/>
              <a:t>は低くなることが分かりました。</a:t>
            </a:r>
          </a:p>
        </p:txBody>
      </p:sp>
      <p:sp>
        <p:nvSpPr>
          <p:cNvPr id="4" name="スライド番号プレースホルダー 3"/>
          <p:cNvSpPr>
            <a:spLocks noGrp="1"/>
          </p:cNvSpPr>
          <p:nvPr>
            <p:ph type="sldNum" sz="quarter" idx="5"/>
          </p:nvPr>
        </p:nvSpPr>
        <p:spPr/>
        <p:txBody>
          <a:bodyPr/>
          <a:lstStyle/>
          <a:p>
            <a:fld id="{3E55C75C-F515-4B86-9C21-C32E1EE2BF79}" type="slidenum">
              <a:rPr kumimoji="1" lang="ja-JP" altLang="en-US" smtClean="0"/>
              <a:t>7</a:t>
            </a:fld>
            <a:endParaRPr kumimoji="1" lang="ja-JP" altLang="en-US"/>
          </a:p>
        </p:txBody>
      </p:sp>
    </p:spTree>
    <p:extLst>
      <p:ext uri="{BB962C8B-B14F-4D97-AF65-F5344CB8AC3E}">
        <p14:creationId xmlns:p14="http://schemas.microsoft.com/office/powerpoint/2010/main" val="381888504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以上から、品種に関わらず高い血中</a:t>
            </a:r>
            <a:r>
              <a:rPr kumimoji="1" lang="en-US" altLang="ja-JP" dirty="0"/>
              <a:t>IgG</a:t>
            </a:r>
            <a:r>
              <a:rPr kumimoji="1" lang="ja-JP" altLang="en-US" dirty="0"/>
              <a:t>濃度を達成するために初回給与を</a:t>
            </a:r>
            <a:r>
              <a:rPr kumimoji="1" lang="en-US" altLang="ja-JP" dirty="0"/>
              <a:t>6</a:t>
            </a:r>
            <a:r>
              <a:rPr kumimoji="1" lang="ja-JP" altLang="en-US" dirty="0"/>
              <a:t>時間以内に行う事が望ましいということ、また、ストマックチューブによる給与を行う際には</a:t>
            </a:r>
            <a:r>
              <a:rPr kumimoji="1" lang="en-US" altLang="ja-JP" dirty="0"/>
              <a:t>AEA</a:t>
            </a:r>
            <a:r>
              <a:rPr kumimoji="1" lang="ja-JP" altLang="en-US" dirty="0"/>
              <a:t>が下がる傾向があったため、子牛に</a:t>
            </a:r>
            <a:r>
              <a:rPr kumimoji="1" lang="en-US" altLang="ja-JP" dirty="0"/>
              <a:t>IgG</a:t>
            </a:r>
            <a:r>
              <a:rPr kumimoji="1" lang="ja-JP" altLang="en-US" dirty="0"/>
              <a:t>をしっかり給与するためには、</a:t>
            </a:r>
            <a:r>
              <a:rPr kumimoji="1" lang="en-US" altLang="ja-JP" dirty="0"/>
              <a:t>Brix</a:t>
            </a:r>
            <a:r>
              <a:rPr kumimoji="1" lang="ja-JP" altLang="en-US" dirty="0"/>
              <a:t>値の高い初乳を給与する必要があることが示唆されました。</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dirty="0"/>
              <a:t>今回の調査は、我々の顧客がこれから和牛の生産販売に力を入れ始めている段階ということで、管理がより大変な和牛に対する健康増強のための初乳マネジメントをもう一度考え直す必要があったため行ったものでした。今回、和牛について血中</a:t>
            </a:r>
            <a:r>
              <a:rPr kumimoji="1" lang="en-US" altLang="ja-JP" dirty="0"/>
              <a:t>IgG</a:t>
            </a:r>
            <a:r>
              <a:rPr kumimoji="1" lang="ja-JP" altLang="en-US" dirty="0"/>
              <a:t>濃度の最高基準値</a:t>
            </a:r>
            <a:r>
              <a:rPr kumimoji="1" lang="en-US" altLang="ja-JP" dirty="0"/>
              <a:t>25g</a:t>
            </a:r>
            <a:r>
              <a:rPr kumimoji="1" lang="ja-JP" altLang="en-US" dirty="0"/>
              <a:t>を境に</a:t>
            </a:r>
            <a:r>
              <a:rPr kumimoji="1" lang="en-US" altLang="ja-JP" dirty="0"/>
              <a:t>AEA</a:t>
            </a:r>
            <a:r>
              <a:rPr kumimoji="1" lang="ja-JP" altLang="en-US" dirty="0"/>
              <a:t>に差があり、このカットポイントが</a:t>
            </a:r>
            <a:r>
              <a:rPr kumimoji="1" lang="en-US" altLang="ja-JP" dirty="0"/>
              <a:t>29</a:t>
            </a:r>
            <a:r>
              <a:rPr kumimoji="1" lang="ja-JP" altLang="en-US" dirty="0"/>
              <a:t>％ということが分かりました。この数値を用いれば、給与時の初乳</a:t>
            </a:r>
            <a:r>
              <a:rPr kumimoji="1" lang="en-US" altLang="ja-JP" dirty="0"/>
              <a:t>IgG</a:t>
            </a:r>
            <a:r>
              <a:rPr kumimoji="1" lang="ja-JP" altLang="en-US" dirty="0"/>
              <a:t>濃度の要求値も考える事が出来ます。より詳細で正確な和牛のカットポイントの設定のために今後も和牛についてサンプル数を増やす必要があると考えます。</a:t>
            </a:r>
            <a:endParaRPr kumimoji="1" lang="en-US" altLang="ja-JP" dirty="0"/>
          </a:p>
          <a:p>
            <a:pPr marL="0" marR="0" lvl="0" indent="0" algn="l" defTabSz="914400" rtl="0" eaLnBrk="1" fontAlgn="auto" latinLnBrk="0" hangingPunct="1">
              <a:lnSpc>
                <a:spcPct val="100000"/>
              </a:lnSpc>
              <a:spcBef>
                <a:spcPts val="0"/>
              </a:spcBef>
              <a:spcAft>
                <a:spcPts val="0"/>
              </a:spcAft>
              <a:buClrTx/>
              <a:buSzTx/>
              <a:buFontTx/>
              <a:buNone/>
              <a:tabLst/>
              <a:defRPr/>
            </a:pPr>
            <a:endParaRPr kumimoji="1" lang="en-US" altLang="ja-JP" dirty="0"/>
          </a:p>
          <a:p>
            <a:endParaRPr kumimoji="1" lang="en-US" altLang="ja-JP" dirty="0"/>
          </a:p>
          <a:p>
            <a:r>
              <a:rPr kumimoji="1" lang="ja-JP" altLang="en-US" dirty="0"/>
              <a:t>吸収効率に影響を与えるものはなにか？量や初乳の濃度はどうすればいい？</a:t>
            </a:r>
            <a:endParaRPr kumimoji="1" lang="en-US" altLang="ja-JP" dirty="0"/>
          </a:p>
          <a:p>
            <a:endParaRPr kumimoji="1" lang="en-US" altLang="ja-JP" dirty="0"/>
          </a:p>
          <a:p>
            <a:r>
              <a:rPr kumimoji="1" lang="en-US" altLang="ja-JP" dirty="0"/>
              <a:t>4</a:t>
            </a:r>
            <a:r>
              <a:rPr kumimoji="1" lang="ja-JP" altLang="en-US" dirty="0"/>
              <a:t>日目に死亡した和牛が何頭かいた：もともと飲みが悪かった、臍からの感染の可能性</a:t>
            </a:r>
          </a:p>
        </p:txBody>
      </p:sp>
      <p:sp>
        <p:nvSpPr>
          <p:cNvPr id="4" name="スライド番号プレースホルダー 3"/>
          <p:cNvSpPr>
            <a:spLocks noGrp="1"/>
          </p:cNvSpPr>
          <p:nvPr>
            <p:ph type="sldNum" sz="quarter" idx="5"/>
          </p:nvPr>
        </p:nvSpPr>
        <p:spPr/>
        <p:txBody>
          <a:bodyPr/>
          <a:lstStyle/>
          <a:p>
            <a:fld id="{3E55C75C-F515-4B86-9C21-C32E1EE2BF79}" type="slidenum">
              <a:rPr kumimoji="1" lang="ja-JP" altLang="en-US" smtClean="0"/>
              <a:t>8</a:t>
            </a:fld>
            <a:endParaRPr kumimoji="1" lang="ja-JP" altLang="en-US"/>
          </a:p>
        </p:txBody>
      </p:sp>
    </p:spTree>
    <p:extLst>
      <p:ext uri="{BB962C8B-B14F-4D97-AF65-F5344CB8AC3E}">
        <p14:creationId xmlns:p14="http://schemas.microsoft.com/office/powerpoint/2010/main" val="35714290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5189B1B-7B6A-4528-A89C-C84E5076391B}"/>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D4FDFEF0-EF0D-4C0E-BE08-C34CAC7D8CF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2B92A602-5BA0-4D95-AB28-04772364FDBE}"/>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5" name="フッター プレースホルダー 4">
            <a:extLst>
              <a:ext uri="{FF2B5EF4-FFF2-40B4-BE49-F238E27FC236}">
                <a16:creationId xmlns:a16="http://schemas.microsoft.com/office/drawing/2014/main" id="{DF41C6B5-4B47-49FA-9BD5-AB85686542A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ABFFED72-1C3C-468A-9F99-22DC0E35EBF4}"/>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3582211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9849992-ECF1-4F78-9609-4308390B78BB}"/>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1CC5B1DC-C5F2-42E3-8C9A-04575C657E98}"/>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FBC0A92-1F96-4627-847F-CCAE698C5DD3}"/>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5" name="フッター プレースホルダー 4">
            <a:extLst>
              <a:ext uri="{FF2B5EF4-FFF2-40B4-BE49-F238E27FC236}">
                <a16:creationId xmlns:a16="http://schemas.microsoft.com/office/drawing/2014/main" id="{8AFD50E2-B63C-4A95-AFB7-857ACF9BC1BE}"/>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8DAB65C4-9BEA-4ADA-B952-F75A4B680D00}"/>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24736538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A6DCB9AD-1AB2-456B-888A-EF9A55296B8A}"/>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333A05E-0C37-4832-9B80-BF8E535F2DF5}"/>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14336DAE-264B-46A7-826D-DFE308CE3B13}"/>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5" name="フッター プレースホルダー 4">
            <a:extLst>
              <a:ext uri="{FF2B5EF4-FFF2-40B4-BE49-F238E27FC236}">
                <a16:creationId xmlns:a16="http://schemas.microsoft.com/office/drawing/2014/main" id="{4935A166-5A89-4DA7-AA87-D45B3E8401E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FB6F79B-57FB-4F74-A594-0DF962AA6E68}"/>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1459704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9F3B1CC-02D1-4764-8C68-F204681D3DB2}"/>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BF2C6F44-4C6B-4747-803C-FE9816BC60AE}"/>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020084A-97C1-49CA-ADB3-21D9E92A9FC7}"/>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5" name="フッター プレースホルダー 4">
            <a:extLst>
              <a:ext uri="{FF2B5EF4-FFF2-40B4-BE49-F238E27FC236}">
                <a16:creationId xmlns:a16="http://schemas.microsoft.com/office/drawing/2014/main" id="{E5BB5BDE-0630-4B46-ABE5-749CB135D7F7}"/>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3D12088-7830-423C-BC2D-22BF9E3D51EB}"/>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322040467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9E75A01-5685-42ED-9CDB-56B60977E2C3}"/>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E2E2F36B-191A-4056-BA57-9E083C25711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A18715F-5938-430A-8DC1-99DF632CDDDB}"/>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5" name="フッター プレースホルダー 4">
            <a:extLst>
              <a:ext uri="{FF2B5EF4-FFF2-40B4-BE49-F238E27FC236}">
                <a16:creationId xmlns:a16="http://schemas.microsoft.com/office/drawing/2014/main" id="{064B14E9-8B73-405F-BFEA-769B31A2CF38}"/>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BB89C5E4-D622-471B-96A0-D57CB0D66B05}"/>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2958599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3B72029-4F66-4520-B9E5-9ED3B85D770C}"/>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D1AFA7D0-65FC-4DF6-BECF-AD27729528D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5BD4C570-3E77-4321-8D06-1FDBED9AFF23}"/>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C68DE660-73ED-4757-9692-C78EC1ACA96C}"/>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6" name="フッター プレースホルダー 5">
            <a:extLst>
              <a:ext uri="{FF2B5EF4-FFF2-40B4-BE49-F238E27FC236}">
                <a16:creationId xmlns:a16="http://schemas.microsoft.com/office/drawing/2014/main" id="{982148A0-840F-47AC-97B4-5AB3DCCFC1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B0536CB-B496-41AB-B87C-E2542C7C0E8A}"/>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34224324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AF09C58-8287-47B5-8651-B4797196849A}"/>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5675DCA-1E6E-431E-A55B-28B149108A0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F8EC9CF-8B09-4190-AE67-3E001B5E46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01297234-4143-4432-B906-5DDD72169B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06115E1E-1BD7-4EFE-882A-2A0A0EFAE1B6}"/>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387A4EBE-8F6A-4EA8-983B-6F3910C43275}"/>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8" name="フッター プレースホルダー 7">
            <a:extLst>
              <a:ext uri="{FF2B5EF4-FFF2-40B4-BE49-F238E27FC236}">
                <a16:creationId xmlns:a16="http://schemas.microsoft.com/office/drawing/2014/main" id="{5DA6A6BB-58BF-4FA1-A77C-BF2670910066}"/>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387A9D28-5696-4039-804B-CB358FF89381}"/>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474734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8D90245-916D-4E7B-90B5-EB4EFAB453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625FB06-F829-452F-B2A6-9F91FDC27D99}"/>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4" name="フッター プレースホルダー 3">
            <a:extLst>
              <a:ext uri="{FF2B5EF4-FFF2-40B4-BE49-F238E27FC236}">
                <a16:creationId xmlns:a16="http://schemas.microsoft.com/office/drawing/2014/main" id="{8C289394-A214-4D44-8CD8-94BE51988D4B}"/>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8CDE89AF-1485-46E7-861B-7DF389643E26}"/>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3537013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99174045-79B5-4297-BF18-F55263BD6BA2}"/>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3" name="フッター プレースホルダー 2">
            <a:extLst>
              <a:ext uri="{FF2B5EF4-FFF2-40B4-BE49-F238E27FC236}">
                <a16:creationId xmlns:a16="http://schemas.microsoft.com/office/drawing/2014/main" id="{B84A05C1-63A5-4CD7-86E8-A5AD705CC10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4F3B4CC-2983-41A2-822C-5BB7B4251B7A}"/>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2160196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7D73F1A-FD02-40A4-AEB1-E8BCE3C56A0D}"/>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0452A5B-4429-481D-9442-4B8E7BAD2FF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A124F3E0-F837-4114-A638-E3F99770776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8AE503FD-556B-49A2-AFBE-1A9C29177B75}"/>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6" name="フッター プレースホルダー 5">
            <a:extLst>
              <a:ext uri="{FF2B5EF4-FFF2-40B4-BE49-F238E27FC236}">
                <a16:creationId xmlns:a16="http://schemas.microsoft.com/office/drawing/2014/main" id="{AA5A50A4-8E4E-4754-907B-C99645C36207}"/>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950CDA69-A89C-40AF-8737-3EE1695ACD12}"/>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19026439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94829943-7672-4DEE-B11B-488BFF87309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9366A14A-6A29-470B-9986-EC5B6D21619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0B1E8B0D-DC3F-42F6-B391-902B64F28F1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0EAFD6E3-08BF-402D-BF5A-408C9B95775E}"/>
              </a:ext>
            </a:extLst>
          </p:cNvPr>
          <p:cNvSpPr>
            <a:spLocks noGrp="1"/>
          </p:cNvSpPr>
          <p:nvPr>
            <p:ph type="dt" sz="half" idx="10"/>
          </p:nvPr>
        </p:nvSpPr>
        <p:spPr/>
        <p:txBody>
          <a:bodyPr/>
          <a:lstStyle/>
          <a:p>
            <a:fld id="{E50584F3-AF2B-45ED-94C0-39DCC11C1F77}" type="datetimeFigureOut">
              <a:rPr kumimoji="1" lang="ja-JP" altLang="en-US" smtClean="0"/>
              <a:t>2021/11/29</a:t>
            </a:fld>
            <a:endParaRPr kumimoji="1" lang="ja-JP" altLang="en-US"/>
          </a:p>
        </p:txBody>
      </p:sp>
      <p:sp>
        <p:nvSpPr>
          <p:cNvPr id="6" name="フッター プレースホルダー 5">
            <a:extLst>
              <a:ext uri="{FF2B5EF4-FFF2-40B4-BE49-F238E27FC236}">
                <a16:creationId xmlns:a16="http://schemas.microsoft.com/office/drawing/2014/main" id="{B7A92107-0A05-4769-9457-D6109A6F0D53}"/>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0D7A4148-0043-48C5-B754-2F5439C714C6}"/>
              </a:ext>
            </a:extLst>
          </p:cNvPr>
          <p:cNvSpPr>
            <a:spLocks noGrp="1"/>
          </p:cNvSpPr>
          <p:nvPr>
            <p:ph type="sldNum" sz="quarter" idx="12"/>
          </p:nvPr>
        </p:nvSpPr>
        <p:spPr/>
        <p:txBody>
          <a:body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10229022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318CE747-BA3C-4890-8034-8D3D7E74F70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625F9B4-463E-4A68-9680-C337BE9BACD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AAB3FBE-A2DF-4E8D-A8F5-6D4329BC135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50584F3-AF2B-45ED-94C0-39DCC11C1F77}" type="datetimeFigureOut">
              <a:rPr kumimoji="1" lang="ja-JP" altLang="en-US" smtClean="0"/>
              <a:t>2021/11/29</a:t>
            </a:fld>
            <a:endParaRPr kumimoji="1" lang="ja-JP" altLang="en-US"/>
          </a:p>
        </p:txBody>
      </p:sp>
      <p:sp>
        <p:nvSpPr>
          <p:cNvPr id="5" name="フッター プレースホルダー 4">
            <a:extLst>
              <a:ext uri="{FF2B5EF4-FFF2-40B4-BE49-F238E27FC236}">
                <a16:creationId xmlns:a16="http://schemas.microsoft.com/office/drawing/2014/main" id="{ECBDDFC1-8BD3-4B1B-A481-C56E5CBAD9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49D7D7B4-6F1B-4C91-AE20-D043705C3F7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32CFD7-C52A-40CB-9269-0BA904EF4D3D}" type="slidenum">
              <a:rPr kumimoji="1" lang="ja-JP" altLang="en-US" smtClean="0"/>
              <a:t>‹#›</a:t>
            </a:fld>
            <a:endParaRPr kumimoji="1" lang="ja-JP" altLang="en-US"/>
          </a:p>
        </p:txBody>
      </p:sp>
    </p:spTree>
    <p:extLst>
      <p:ext uri="{BB962C8B-B14F-4D97-AF65-F5344CB8AC3E}">
        <p14:creationId xmlns:p14="http://schemas.microsoft.com/office/powerpoint/2010/main" val="2264294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30.png"/></Relationships>
</file>

<file path=ppt/slides/_rels/slide6.xml.rels><?xml version="1.0" encoding="UTF-8" standalone="yes"?>
<Relationships xmlns="http://schemas.openxmlformats.org/package/2006/relationships"><Relationship Id="rId3" Type="http://schemas.openxmlformats.org/officeDocument/2006/relationships/chart" Target="../charts/chart1.xml"/><Relationship Id="rId7" Type="http://schemas.openxmlformats.org/officeDocument/2006/relationships/image" Target="../media/image5.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microsoft.com/office/2014/relationships/chartEx" Target="../charts/chartEx1.xml"/></Relationships>
</file>

<file path=ppt/slides/_rels/slide7.xml.rels><?xml version="1.0" encoding="UTF-8" standalone="yes"?>
<Relationships xmlns="http://schemas.openxmlformats.org/package/2006/relationships"><Relationship Id="rId8" Type="http://schemas.openxmlformats.org/officeDocument/2006/relationships/image" Target="../media/image7.png"/><Relationship Id="rId3" Type="http://schemas.microsoft.com/office/2014/relationships/chartEx" Target="../charts/chartEx2.xml"/><Relationship Id="rId7" Type="http://schemas.microsoft.com/office/2014/relationships/chartEx" Target="../charts/chartEx3.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3582547D-99C0-4746-9C13-55D896DB06DE}"/>
              </a:ext>
            </a:extLst>
          </p:cNvPr>
          <p:cNvSpPr>
            <a:spLocks noGrp="1"/>
          </p:cNvSpPr>
          <p:nvPr>
            <p:ph type="ctrTitle"/>
          </p:nvPr>
        </p:nvSpPr>
        <p:spPr/>
        <p:txBody>
          <a:bodyPr>
            <a:normAutofit/>
          </a:bodyPr>
          <a:lstStyle/>
          <a:p>
            <a:r>
              <a:rPr lang="ja-JP" altLang="ja-JP" sz="3600" b="1" kern="100" dirty="0">
                <a:effectLst/>
                <a:latin typeface="游明朝" panose="02020400000000000000" pitchFamily="18" charset="-128"/>
                <a:ea typeface="ＭＳ ゴシック" panose="020B0609070205080204" pitchFamily="49" charset="-128"/>
                <a:cs typeface="Times New Roman" panose="02020603050405020304" pitchFamily="18" charset="0"/>
              </a:rPr>
              <a:t>子牛における初乳中免疫グロブリン</a:t>
            </a:r>
            <a:r>
              <a:rPr lang="en-US" altLang="ja-JP" sz="3600" b="1" kern="100" dirty="0">
                <a:effectLst/>
                <a:latin typeface="游明朝" panose="02020400000000000000" pitchFamily="18" charset="-128"/>
                <a:ea typeface="ＭＳ ゴシック" panose="020B0609070205080204" pitchFamily="49" charset="-128"/>
                <a:cs typeface="Times New Roman" panose="02020603050405020304" pitchFamily="18" charset="0"/>
              </a:rPr>
              <a:t>(IgG)</a:t>
            </a:r>
            <a:r>
              <a:rPr lang="ja-JP" altLang="ja-JP" sz="3600" b="1" kern="100" dirty="0">
                <a:effectLst/>
                <a:latin typeface="游明朝" panose="02020400000000000000" pitchFamily="18" charset="-128"/>
                <a:ea typeface="ＭＳ ゴシック" panose="020B0609070205080204" pitchFamily="49" charset="-128"/>
                <a:cs typeface="Times New Roman" panose="02020603050405020304" pitchFamily="18" charset="0"/>
              </a:rPr>
              <a:t>の</a:t>
            </a:r>
            <a:br>
              <a:rPr lang="en-US" altLang="ja-JP" sz="3600" b="1" kern="100" dirty="0">
                <a:effectLst/>
                <a:latin typeface="游明朝" panose="02020400000000000000" pitchFamily="18" charset="-128"/>
                <a:ea typeface="ＭＳ ゴシック" panose="020B0609070205080204" pitchFamily="49" charset="-128"/>
                <a:cs typeface="Times New Roman" panose="02020603050405020304" pitchFamily="18" charset="0"/>
              </a:rPr>
            </a:br>
            <a:r>
              <a:rPr lang="ja-JP" altLang="ja-JP" sz="3600" b="1" kern="100" dirty="0">
                <a:effectLst/>
                <a:latin typeface="游明朝" panose="02020400000000000000" pitchFamily="18" charset="-128"/>
                <a:ea typeface="ＭＳ ゴシック" panose="020B0609070205080204" pitchFamily="49" charset="-128"/>
                <a:cs typeface="Times New Roman" panose="02020603050405020304" pitchFamily="18" charset="0"/>
              </a:rPr>
              <a:t>獲得のための吸収効率</a:t>
            </a:r>
            <a:r>
              <a:rPr lang="en-US" altLang="ja-JP" sz="3600" b="1" kern="100" dirty="0">
                <a:effectLst/>
                <a:latin typeface="游明朝" panose="02020400000000000000" pitchFamily="18" charset="-128"/>
                <a:ea typeface="ＭＳ ゴシック" panose="020B0609070205080204" pitchFamily="49" charset="-128"/>
                <a:cs typeface="Times New Roman" panose="02020603050405020304" pitchFamily="18" charset="0"/>
              </a:rPr>
              <a:t>(AEA)</a:t>
            </a:r>
            <a:r>
              <a:rPr lang="ja-JP" altLang="ja-JP" sz="3600" b="1" kern="100" dirty="0">
                <a:effectLst/>
                <a:latin typeface="游明朝" panose="02020400000000000000" pitchFamily="18" charset="-128"/>
                <a:ea typeface="ＭＳ ゴシック" panose="020B0609070205080204" pitchFamily="49" charset="-128"/>
                <a:cs typeface="Times New Roman" panose="02020603050405020304" pitchFamily="18" charset="0"/>
              </a:rPr>
              <a:t>の測定と</a:t>
            </a:r>
            <a:br>
              <a:rPr lang="en-US" altLang="ja-JP" sz="3600" b="1" kern="100" dirty="0">
                <a:effectLst/>
                <a:latin typeface="游明朝" panose="02020400000000000000" pitchFamily="18" charset="-128"/>
                <a:ea typeface="ＭＳ ゴシック" panose="020B0609070205080204" pitchFamily="49" charset="-128"/>
                <a:cs typeface="Times New Roman" panose="02020603050405020304" pitchFamily="18" charset="0"/>
              </a:rPr>
            </a:br>
            <a:r>
              <a:rPr lang="ja-JP" altLang="ja-JP" sz="3600" b="1" kern="100" dirty="0">
                <a:effectLst/>
                <a:latin typeface="游明朝" panose="02020400000000000000" pitchFamily="18" charset="-128"/>
                <a:ea typeface="ＭＳ ゴシック" panose="020B0609070205080204" pitchFamily="49" charset="-128"/>
                <a:cs typeface="Times New Roman" panose="02020603050405020304" pitchFamily="18" charset="0"/>
              </a:rPr>
              <a:t>その要因との関連性</a:t>
            </a:r>
            <a:endParaRPr kumimoji="1" lang="ja-JP" altLang="en-US" sz="9600" dirty="0"/>
          </a:p>
        </p:txBody>
      </p:sp>
      <p:sp>
        <p:nvSpPr>
          <p:cNvPr id="3" name="字幕 2">
            <a:extLst>
              <a:ext uri="{FF2B5EF4-FFF2-40B4-BE49-F238E27FC236}">
                <a16:creationId xmlns:a16="http://schemas.microsoft.com/office/drawing/2014/main" id="{D2D2D005-5526-4C02-92CC-D4A5A4453153}"/>
              </a:ext>
            </a:extLst>
          </p:cNvPr>
          <p:cNvSpPr>
            <a:spLocks noGrp="1"/>
          </p:cNvSpPr>
          <p:nvPr>
            <p:ph type="subTitle" idx="1"/>
          </p:nvPr>
        </p:nvSpPr>
        <p:spPr>
          <a:xfrm>
            <a:off x="1524000" y="4337591"/>
            <a:ext cx="9144000" cy="1655762"/>
          </a:xfrm>
        </p:spPr>
        <p:txBody>
          <a:bodyPr/>
          <a:lstStyle/>
          <a:p>
            <a:r>
              <a:rPr kumimoji="1" lang="ja-JP" altLang="en-US" dirty="0"/>
              <a:t>溝口匠飛　安富一郎　塩倉悠靖　吉成健志</a:t>
            </a:r>
          </a:p>
        </p:txBody>
      </p:sp>
    </p:spTree>
    <p:extLst>
      <p:ext uri="{BB962C8B-B14F-4D97-AF65-F5344CB8AC3E}">
        <p14:creationId xmlns:p14="http://schemas.microsoft.com/office/powerpoint/2010/main" val="1863192122"/>
      </p:ext>
    </p:extLst>
  </p:cSld>
  <p:clrMapOvr>
    <a:masterClrMapping/>
  </p:clrMapOvr>
  <mc:AlternateContent xmlns:mc="http://schemas.openxmlformats.org/markup-compatibility/2006" xmlns:p14="http://schemas.microsoft.com/office/powerpoint/2010/main">
    <mc:Choice Requires="p14">
      <p:transition spd="slow" p14:dur="2000" advTm="19472"/>
    </mc:Choice>
    <mc:Fallback xmlns="">
      <p:transition spd="slow" advTm="19472"/>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a:extLst>
              <a:ext uri="{FF2B5EF4-FFF2-40B4-BE49-F238E27FC236}">
                <a16:creationId xmlns:a16="http://schemas.microsoft.com/office/drawing/2014/main" id="{7506028A-98AA-44F9-89FE-A82776CA1572}"/>
              </a:ext>
            </a:extLst>
          </p:cNvPr>
          <p:cNvSpPr>
            <a:spLocks noGrp="1"/>
          </p:cNvSpPr>
          <p:nvPr>
            <p:ph idx="1"/>
          </p:nvPr>
        </p:nvSpPr>
        <p:spPr/>
        <p:txBody>
          <a:bodyPr/>
          <a:lstStyle/>
          <a:p>
            <a:r>
              <a:rPr kumimoji="1" lang="ja-JP" altLang="en-US" dirty="0"/>
              <a:t>子牛は出生直後免疫グロブリン</a:t>
            </a:r>
            <a:r>
              <a:rPr kumimoji="1" lang="en-US" altLang="ja-JP" dirty="0"/>
              <a:t>IgG</a:t>
            </a:r>
            <a:r>
              <a:rPr kumimoji="1" lang="ja-JP" altLang="en-US" dirty="0"/>
              <a:t>を所有していない </a:t>
            </a:r>
            <a:r>
              <a:rPr lang="en-US" altLang="ja-JP" sz="2000" dirty="0"/>
              <a:t>(Peter, 2013)</a:t>
            </a:r>
          </a:p>
          <a:p>
            <a:pPr marL="0" indent="0" algn="ctr">
              <a:buNone/>
            </a:pPr>
            <a:r>
              <a:rPr kumimoji="1" lang="ja-JP" altLang="en-US" sz="3200" dirty="0">
                <a:solidFill>
                  <a:schemeClr val="accent2"/>
                </a:solidFill>
              </a:rPr>
              <a:t>初乳の給与が必須</a:t>
            </a:r>
            <a:endParaRPr kumimoji="1" lang="en-US" altLang="ja-JP" sz="3200" dirty="0">
              <a:solidFill>
                <a:schemeClr val="accent2"/>
              </a:solidFill>
            </a:endParaRPr>
          </a:p>
          <a:p>
            <a:pPr marL="0" indent="0" algn="ctr">
              <a:buNone/>
            </a:pPr>
            <a:endParaRPr kumimoji="1" lang="ja-JP" altLang="en-US" dirty="0"/>
          </a:p>
        </p:txBody>
      </p:sp>
      <p:sp>
        <p:nvSpPr>
          <p:cNvPr id="4" name="矢印: 下 3">
            <a:extLst>
              <a:ext uri="{FF2B5EF4-FFF2-40B4-BE49-F238E27FC236}">
                <a16:creationId xmlns:a16="http://schemas.microsoft.com/office/drawing/2014/main" id="{7FE990D1-B7A6-4374-97C8-28E89BF3B022}"/>
              </a:ext>
            </a:extLst>
          </p:cNvPr>
          <p:cNvSpPr/>
          <p:nvPr/>
        </p:nvSpPr>
        <p:spPr>
          <a:xfrm>
            <a:off x="5654506" y="2834489"/>
            <a:ext cx="882988" cy="67387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5" name="テキスト ボックス 4">
            <a:extLst>
              <a:ext uri="{FF2B5EF4-FFF2-40B4-BE49-F238E27FC236}">
                <a16:creationId xmlns:a16="http://schemas.microsoft.com/office/drawing/2014/main" id="{4F05662E-CDEF-4D39-8694-49D7617A47FE}"/>
              </a:ext>
            </a:extLst>
          </p:cNvPr>
          <p:cNvSpPr txBox="1"/>
          <p:nvPr/>
        </p:nvSpPr>
        <p:spPr>
          <a:xfrm>
            <a:off x="838200" y="3484150"/>
            <a:ext cx="5067669" cy="461665"/>
          </a:xfrm>
          <a:prstGeom prst="rect">
            <a:avLst/>
          </a:prstGeom>
          <a:noFill/>
        </p:spPr>
        <p:txBody>
          <a:bodyPr wrap="square" rtlCol="0">
            <a:spAutoFit/>
          </a:bodyPr>
          <a:lstStyle/>
          <a:p>
            <a:r>
              <a:rPr lang="ja-JP" altLang="en-US" sz="2400" dirty="0">
                <a:solidFill>
                  <a:schemeClr val="accent1"/>
                </a:solidFill>
              </a:rPr>
              <a:t>初乳給与が上手くいっていない場合</a:t>
            </a:r>
            <a:endParaRPr kumimoji="1" lang="ja-JP" altLang="en-US" sz="2400" dirty="0">
              <a:solidFill>
                <a:schemeClr val="accent1"/>
              </a:solidFill>
            </a:endParaRPr>
          </a:p>
        </p:txBody>
      </p:sp>
      <p:sp>
        <p:nvSpPr>
          <p:cNvPr id="6" name="テキスト ボックス 5">
            <a:extLst>
              <a:ext uri="{FF2B5EF4-FFF2-40B4-BE49-F238E27FC236}">
                <a16:creationId xmlns:a16="http://schemas.microsoft.com/office/drawing/2014/main" id="{E5CC74C2-3F36-4F17-9BC1-696AD73C004A}"/>
              </a:ext>
            </a:extLst>
          </p:cNvPr>
          <p:cNvSpPr txBox="1"/>
          <p:nvPr/>
        </p:nvSpPr>
        <p:spPr>
          <a:xfrm>
            <a:off x="3562165" y="3945815"/>
            <a:ext cx="5067669" cy="523220"/>
          </a:xfrm>
          <a:prstGeom prst="rect">
            <a:avLst/>
          </a:prstGeom>
          <a:noFill/>
        </p:spPr>
        <p:txBody>
          <a:bodyPr wrap="square" rtlCol="0">
            <a:spAutoFit/>
          </a:bodyPr>
          <a:lstStyle/>
          <a:p>
            <a:r>
              <a:rPr kumimoji="1" lang="ja-JP" altLang="en-US" sz="2800" dirty="0"/>
              <a:t>受動免疫移行不全</a:t>
            </a:r>
            <a:r>
              <a:rPr kumimoji="1" lang="en-US" altLang="ja-JP" sz="2800" dirty="0"/>
              <a:t>(FPT)</a:t>
            </a:r>
            <a:r>
              <a:rPr kumimoji="1" lang="ja-JP" altLang="en-US" sz="2800" dirty="0"/>
              <a:t>となる</a:t>
            </a:r>
          </a:p>
        </p:txBody>
      </p:sp>
      <p:sp>
        <p:nvSpPr>
          <p:cNvPr id="12" name="タイトル 1">
            <a:extLst>
              <a:ext uri="{FF2B5EF4-FFF2-40B4-BE49-F238E27FC236}">
                <a16:creationId xmlns:a16="http://schemas.microsoft.com/office/drawing/2014/main" id="{BF994A7F-C238-43BA-A429-426B48CCD031}"/>
              </a:ext>
            </a:extLst>
          </p:cNvPr>
          <p:cNvSpPr>
            <a:spLocks noGrp="1"/>
          </p:cNvSpPr>
          <p:nvPr>
            <p:ph type="title"/>
          </p:nvPr>
        </p:nvSpPr>
        <p:spPr>
          <a:xfrm>
            <a:off x="838200" y="365125"/>
            <a:ext cx="10515600" cy="1325563"/>
          </a:xfrm>
        </p:spPr>
        <p:txBody>
          <a:bodyPr/>
          <a:lstStyle/>
          <a:p>
            <a:r>
              <a:rPr kumimoji="1" lang="ja-JP" altLang="en-US" dirty="0"/>
              <a:t>はじめに</a:t>
            </a:r>
          </a:p>
        </p:txBody>
      </p:sp>
      <p:cxnSp>
        <p:nvCxnSpPr>
          <p:cNvPr id="7" name="直線コネクタ 6">
            <a:extLst>
              <a:ext uri="{FF2B5EF4-FFF2-40B4-BE49-F238E27FC236}">
                <a16:creationId xmlns:a16="http://schemas.microsoft.com/office/drawing/2014/main" id="{153AA08A-8831-4033-85BD-810EB901EC81}"/>
              </a:ext>
            </a:extLst>
          </p:cNvPr>
          <p:cNvCxnSpPr>
            <a:cxnSpLocks/>
          </p:cNvCxnSpPr>
          <p:nvPr/>
        </p:nvCxnSpPr>
        <p:spPr>
          <a:xfrm>
            <a:off x="3666478" y="4392936"/>
            <a:ext cx="4847207" cy="0"/>
          </a:xfrm>
          <a:prstGeom prst="line">
            <a:avLst/>
          </a:prstGeom>
          <a:ln w="28575"/>
        </p:spPr>
        <p:style>
          <a:lnRef idx="1">
            <a:schemeClr val="accent1"/>
          </a:lnRef>
          <a:fillRef idx="0">
            <a:schemeClr val="accent1"/>
          </a:fillRef>
          <a:effectRef idx="0">
            <a:schemeClr val="accent1"/>
          </a:effectRef>
          <a:fontRef idx="minor">
            <a:schemeClr val="tx1"/>
          </a:fontRef>
        </p:style>
      </p:cxnSp>
      <p:sp>
        <p:nvSpPr>
          <p:cNvPr id="10" name="テキスト ボックス 9">
            <a:extLst>
              <a:ext uri="{FF2B5EF4-FFF2-40B4-BE49-F238E27FC236}">
                <a16:creationId xmlns:a16="http://schemas.microsoft.com/office/drawing/2014/main" id="{12BEDAB4-3138-4D98-9E48-258232CFFEF7}"/>
              </a:ext>
            </a:extLst>
          </p:cNvPr>
          <p:cNvSpPr txBox="1"/>
          <p:nvPr/>
        </p:nvSpPr>
        <p:spPr>
          <a:xfrm>
            <a:off x="5518335" y="4492549"/>
            <a:ext cx="6222998" cy="461665"/>
          </a:xfrm>
          <a:prstGeom prst="rect">
            <a:avLst/>
          </a:prstGeom>
          <a:noFill/>
        </p:spPr>
        <p:txBody>
          <a:bodyPr wrap="square" rtlCol="0">
            <a:spAutoFit/>
          </a:bodyPr>
          <a:lstStyle/>
          <a:p>
            <a:r>
              <a:rPr lang="ja-JP" altLang="en-US" sz="2400" dirty="0"/>
              <a:t>現在の定義：</a:t>
            </a:r>
            <a:r>
              <a:rPr lang="en-US" altLang="ja-JP" sz="2400" dirty="0"/>
              <a:t>IgG</a:t>
            </a:r>
            <a:r>
              <a:rPr lang="ja-JP" altLang="en-US" sz="2400" dirty="0"/>
              <a:t>濃度</a:t>
            </a:r>
            <a:r>
              <a:rPr kumimoji="1" lang="ja-JP" altLang="en-US" sz="2400" dirty="0"/>
              <a:t>＜</a:t>
            </a:r>
            <a:r>
              <a:rPr kumimoji="1" lang="en-US" altLang="ja-JP" sz="2400" dirty="0"/>
              <a:t>10 g/L</a:t>
            </a:r>
            <a:r>
              <a:rPr kumimoji="1" lang="ja-JP" altLang="en-US" sz="2400" dirty="0"/>
              <a:t>　</a:t>
            </a:r>
            <a:r>
              <a:rPr kumimoji="1" lang="en-US" altLang="ja-JP" sz="1600" dirty="0"/>
              <a:t>(</a:t>
            </a:r>
            <a:r>
              <a:rPr lang="en-US" altLang="ja-JP" sz="1600" dirty="0"/>
              <a:t>Besser  1991</a:t>
            </a:r>
            <a:r>
              <a:rPr kumimoji="1" lang="en-US" altLang="ja-JP" sz="1600" dirty="0"/>
              <a:t>)</a:t>
            </a:r>
            <a:endParaRPr kumimoji="1" lang="ja-JP" altLang="en-US" sz="2400" dirty="0"/>
          </a:p>
        </p:txBody>
      </p:sp>
      <p:sp>
        <p:nvSpPr>
          <p:cNvPr id="21" name="テキスト ボックス 20">
            <a:extLst>
              <a:ext uri="{FF2B5EF4-FFF2-40B4-BE49-F238E27FC236}">
                <a16:creationId xmlns:a16="http://schemas.microsoft.com/office/drawing/2014/main" id="{F85C8A15-4298-40CD-8A9F-5DE5B1E83FB9}"/>
              </a:ext>
            </a:extLst>
          </p:cNvPr>
          <p:cNvSpPr txBox="1"/>
          <p:nvPr/>
        </p:nvSpPr>
        <p:spPr>
          <a:xfrm>
            <a:off x="10242454" y="6287344"/>
            <a:ext cx="2027181" cy="369332"/>
          </a:xfrm>
          <a:prstGeom prst="rect">
            <a:avLst/>
          </a:prstGeom>
          <a:noFill/>
        </p:spPr>
        <p:txBody>
          <a:bodyPr wrap="square" rtlCol="0">
            <a:spAutoFit/>
          </a:bodyPr>
          <a:lstStyle/>
          <a:p>
            <a:r>
              <a:rPr kumimoji="1" lang="en-US" altLang="ja-JP" dirty="0"/>
              <a:t>(Lombard 2020)</a:t>
            </a:r>
            <a:endParaRPr kumimoji="1" lang="ja-JP" altLang="en-US" sz="2800" dirty="0"/>
          </a:p>
        </p:txBody>
      </p:sp>
      <p:sp>
        <p:nvSpPr>
          <p:cNvPr id="22" name="テキスト ボックス 21">
            <a:extLst>
              <a:ext uri="{FF2B5EF4-FFF2-40B4-BE49-F238E27FC236}">
                <a16:creationId xmlns:a16="http://schemas.microsoft.com/office/drawing/2014/main" id="{E2D43CBC-4F21-43BC-8A05-52FD2798A023}"/>
              </a:ext>
            </a:extLst>
          </p:cNvPr>
          <p:cNvSpPr txBox="1"/>
          <p:nvPr/>
        </p:nvSpPr>
        <p:spPr>
          <a:xfrm>
            <a:off x="648245" y="5717957"/>
            <a:ext cx="2264845" cy="523220"/>
          </a:xfrm>
          <a:prstGeom prst="rect">
            <a:avLst/>
          </a:prstGeom>
          <a:noFill/>
        </p:spPr>
        <p:txBody>
          <a:bodyPr wrap="square">
            <a:spAutoFit/>
          </a:bodyPr>
          <a:lstStyle/>
          <a:p>
            <a:pPr algn="ctr"/>
            <a:r>
              <a:rPr kumimoji="1" lang="ja-JP" altLang="en-US" sz="2800" dirty="0"/>
              <a:t>新しい基準</a:t>
            </a:r>
            <a:endParaRPr lang="ja-JP" altLang="en-US" sz="2800" dirty="0"/>
          </a:p>
        </p:txBody>
      </p:sp>
      <p:grpSp>
        <p:nvGrpSpPr>
          <p:cNvPr id="2" name="グループ化 1">
            <a:extLst>
              <a:ext uri="{FF2B5EF4-FFF2-40B4-BE49-F238E27FC236}">
                <a16:creationId xmlns:a16="http://schemas.microsoft.com/office/drawing/2014/main" id="{BE2E037C-F9F9-4E07-94ED-30E9B5F65EFE}"/>
              </a:ext>
            </a:extLst>
          </p:cNvPr>
          <p:cNvGrpSpPr/>
          <p:nvPr/>
        </p:nvGrpSpPr>
        <p:grpSpPr>
          <a:xfrm>
            <a:off x="2997428" y="5553144"/>
            <a:ext cx="7071064" cy="968453"/>
            <a:chOff x="2515110" y="5553144"/>
            <a:chExt cx="7071064" cy="968453"/>
          </a:xfrm>
        </p:grpSpPr>
        <p:pic>
          <p:nvPicPr>
            <p:cNvPr id="11" name="図 10">
              <a:extLst>
                <a:ext uri="{FF2B5EF4-FFF2-40B4-BE49-F238E27FC236}">
                  <a16:creationId xmlns:a16="http://schemas.microsoft.com/office/drawing/2014/main" id="{58FE422F-5DFE-4BE7-8203-C041237EBCCD}"/>
                </a:ext>
              </a:extLst>
            </p:cNvPr>
            <p:cNvPicPr>
              <a:picLocks noChangeAspect="1"/>
            </p:cNvPicPr>
            <p:nvPr/>
          </p:nvPicPr>
          <p:blipFill rotWithShape="1">
            <a:blip r:embed="rId3"/>
            <a:srcRect l="22206" t="53002" r="56743" b="43113"/>
            <a:stretch/>
          </p:blipFill>
          <p:spPr>
            <a:xfrm>
              <a:off x="2532981" y="5565960"/>
              <a:ext cx="3609679" cy="374758"/>
            </a:xfrm>
            <a:prstGeom prst="rect">
              <a:avLst/>
            </a:prstGeom>
          </p:spPr>
        </p:pic>
        <p:pic>
          <p:nvPicPr>
            <p:cNvPr id="14" name="図 13">
              <a:extLst>
                <a:ext uri="{FF2B5EF4-FFF2-40B4-BE49-F238E27FC236}">
                  <a16:creationId xmlns:a16="http://schemas.microsoft.com/office/drawing/2014/main" id="{0CEABDF0-B476-4BB0-AA30-190179B7BD89}"/>
                </a:ext>
              </a:extLst>
            </p:cNvPr>
            <p:cNvPicPr>
              <a:picLocks noChangeAspect="1"/>
            </p:cNvPicPr>
            <p:nvPr/>
          </p:nvPicPr>
          <p:blipFill rotWithShape="1">
            <a:blip r:embed="rId3"/>
            <a:srcRect l="17767" t="58186" r="61399" b="38433"/>
            <a:stretch/>
          </p:blipFill>
          <p:spPr>
            <a:xfrm>
              <a:off x="6041024" y="5581424"/>
              <a:ext cx="3545150" cy="326074"/>
            </a:xfrm>
            <a:prstGeom prst="rect">
              <a:avLst/>
            </a:prstGeom>
          </p:spPr>
        </p:pic>
        <p:sp>
          <p:nvSpPr>
            <p:cNvPr id="15" name="テキスト ボックス 14">
              <a:extLst>
                <a:ext uri="{FF2B5EF4-FFF2-40B4-BE49-F238E27FC236}">
                  <a16:creationId xmlns:a16="http://schemas.microsoft.com/office/drawing/2014/main" id="{52BF1C50-0A61-4CB2-A7BE-C4DFB1398D08}"/>
                </a:ext>
              </a:extLst>
            </p:cNvPr>
            <p:cNvSpPr txBox="1"/>
            <p:nvPr/>
          </p:nvSpPr>
          <p:spPr>
            <a:xfrm>
              <a:off x="2532981" y="6010345"/>
              <a:ext cx="7053193" cy="461665"/>
            </a:xfrm>
            <a:prstGeom prst="rect">
              <a:avLst/>
            </a:prstGeom>
            <a:noFill/>
          </p:spPr>
          <p:txBody>
            <a:bodyPr wrap="square" rtlCol="0">
              <a:spAutoFit/>
            </a:bodyPr>
            <a:lstStyle/>
            <a:p>
              <a:pPr algn="ctr"/>
              <a:r>
                <a:rPr kumimoji="1" lang="en-US" altLang="ja-JP" sz="2400" dirty="0"/>
                <a:t>   </a:t>
              </a:r>
              <a:r>
                <a:rPr kumimoji="1" lang="en-US" altLang="ja-JP" sz="2400" dirty="0">
                  <a:solidFill>
                    <a:srgbClr val="FF0000"/>
                  </a:solidFill>
                </a:rPr>
                <a:t>poor,             </a:t>
              </a:r>
              <a:r>
                <a:rPr kumimoji="1" lang="en-US" altLang="ja-JP" sz="2400" dirty="0">
                  <a:solidFill>
                    <a:schemeClr val="accent2"/>
                  </a:solidFill>
                </a:rPr>
                <a:t>fair,                  </a:t>
              </a:r>
              <a:r>
                <a:rPr kumimoji="1" lang="en-US" altLang="ja-JP" sz="2400" dirty="0">
                  <a:solidFill>
                    <a:schemeClr val="accent4"/>
                  </a:solidFill>
                </a:rPr>
                <a:t>good,       </a:t>
              </a:r>
              <a:r>
                <a:rPr kumimoji="1" lang="en-US" altLang="ja-JP" sz="2400" dirty="0">
                  <a:solidFill>
                    <a:schemeClr val="accent6"/>
                  </a:solidFill>
                </a:rPr>
                <a:t>excellent</a:t>
              </a:r>
              <a:endParaRPr kumimoji="1" lang="ja-JP" altLang="en-US" sz="2400" dirty="0">
                <a:solidFill>
                  <a:schemeClr val="accent6"/>
                </a:solidFill>
              </a:endParaRPr>
            </a:p>
          </p:txBody>
        </p:sp>
        <p:cxnSp>
          <p:nvCxnSpPr>
            <p:cNvPr id="16" name="直線コネクタ 15">
              <a:extLst>
                <a:ext uri="{FF2B5EF4-FFF2-40B4-BE49-F238E27FC236}">
                  <a16:creationId xmlns:a16="http://schemas.microsoft.com/office/drawing/2014/main" id="{9D2076BD-2AB5-4CB3-942E-A6B690AC9016}"/>
                </a:ext>
              </a:extLst>
            </p:cNvPr>
            <p:cNvCxnSpPr>
              <a:cxnSpLocks/>
            </p:cNvCxnSpPr>
            <p:nvPr/>
          </p:nvCxnSpPr>
          <p:spPr>
            <a:xfrm flipV="1">
              <a:off x="2532981" y="5940718"/>
              <a:ext cx="1306381" cy="6931"/>
            </a:xfrm>
            <a:prstGeom prst="line">
              <a:avLst/>
            </a:prstGeom>
            <a:ln w="381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7" name="直線コネクタ 16">
              <a:extLst>
                <a:ext uri="{FF2B5EF4-FFF2-40B4-BE49-F238E27FC236}">
                  <a16:creationId xmlns:a16="http://schemas.microsoft.com/office/drawing/2014/main" id="{5169AC9A-B8CB-4B2A-B95E-05FA2E716F4D}"/>
                </a:ext>
              </a:extLst>
            </p:cNvPr>
            <p:cNvCxnSpPr>
              <a:cxnSpLocks/>
            </p:cNvCxnSpPr>
            <p:nvPr/>
          </p:nvCxnSpPr>
          <p:spPr>
            <a:xfrm>
              <a:off x="4008038" y="5947649"/>
              <a:ext cx="2032986" cy="0"/>
            </a:xfrm>
            <a:prstGeom prst="line">
              <a:avLst/>
            </a:prstGeom>
            <a:ln w="38100">
              <a:solidFill>
                <a:schemeClr val="accent2"/>
              </a:solidFill>
            </a:ln>
          </p:spPr>
          <p:style>
            <a:lnRef idx="1">
              <a:schemeClr val="accent1"/>
            </a:lnRef>
            <a:fillRef idx="0">
              <a:schemeClr val="accent1"/>
            </a:fillRef>
            <a:effectRef idx="0">
              <a:schemeClr val="accent1"/>
            </a:effectRef>
            <a:fontRef idx="minor">
              <a:schemeClr val="tx1"/>
            </a:fontRef>
          </p:style>
        </p:cxnSp>
        <p:cxnSp>
          <p:nvCxnSpPr>
            <p:cNvPr id="18" name="直線コネクタ 17">
              <a:extLst>
                <a:ext uri="{FF2B5EF4-FFF2-40B4-BE49-F238E27FC236}">
                  <a16:creationId xmlns:a16="http://schemas.microsoft.com/office/drawing/2014/main" id="{A8EEEA84-6E5B-44F4-BEEF-E956473F0BF4}"/>
                </a:ext>
              </a:extLst>
            </p:cNvPr>
            <p:cNvCxnSpPr>
              <a:cxnSpLocks/>
            </p:cNvCxnSpPr>
            <p:nvPr/>
          </p:nvCxnSpPr>
          <p:spPr>
            <a:xfrm>
              <a:off x="6142660" y="5940718"/>
              <a:ext cx="2032986" cy="0"/>
            </a:xfrm>
            <a:prstGeom prst="line">
              <a:avLst/>
            </a:prstGeom>
            <a:ln w="38100">
              <a:solidFill>
                <a:schemeClr val="accent4"/>
              </a:solidFill>
            </a:ln>
          </p:spPr>
          <p:style>
            <a:lnRef idx="1">
              <a:schemeClr val="accent1"/>
            </a:lnRef>
            <a:fillRef idx="0">
              <a:schemeClr val="accent1"/>
            </a:fillRef>
            <a:effectRef idx="0">
              <a:schemeClr val="accent1"/>
            </a:effectRef>
            <a:fontRef idx="minor">
              <a:schemeClr val="tx1"/>
            </a:fontRef>
          </p:style>
        </p:cxnSp>
        <p:cxnSp>
          <p:nvCxnSpPr>
            <p:cNvPr id="19" name="直線コネクタ 18">
              <a:extLst>
                <a:ext uri="{FF2B5EF4-FFF2-40B4-BE49-F238E27FC236}">
                  <a16:creationId xmlns:a16="http://schemas.microsoft.com/office/drawing/2014/main" id="{701D4E95-71F8-4806-94EF-528906A68AA7}"/>
                </a:ext>
              </a:extLst>
            </p:cNvPr>
            <p:cNvCxnSpPr>
              <a:cxnSpLocks/>
            </p:cNvCxnSpPr>
            <p:nvPr/>
          </p:nvCxnSpPr>
          <p:spPr>
            <a:xfrm flipV="1">
              <a:off x="8313708" y="5940718"/>
              <a:ext cx="1272466" cy="6931"/>
            </a:xfrm>
            <a:prstGeom prst="line">
              <a:avLst/>
            </a:prstGeom>
            <a:ln w="38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20" name="正方形/長方形 19">
              <a:extLst>
                <a:ext uri="{FF2B5EF4-FFF2-40B4-BE49-F238E27FC236}">
                  <a16:creationId xmlns:a16="http://schemas.microsoft.com/office/drawing/2014/main" id="{86517350-E51C-419C-930C-BE0117071EDF}"/>
                </a:ext>
              </a:extLst>
            </p:cNvPr>
            <p:cNvSpPr/>
            <p:nvPr/>
          </p:nvSpPr>
          <p:spPr>
            <a:xfrm>
              <a:off x="2515110" y="5553144"/>
              <a:ext cx="7071063" cy="967697"/>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a:extLst>
                <a:ext uri="{FF2B5EF4-FFF2-40B4-BE49-F238E27FC236}">
                  <a16:creationId xmlns:a16="http://schemas.microsoft.com/office/drawing/2014/main" id="{9FEF7D9E-014D-444A-8C72-E874774FB367}"/>
                </a:ext>
              </a:extLst>
            </p:cNvPr>
            <p:cNvSpPr/>
            <p:nvPr/>
          </p:nvSpPr>
          <p:spPr>
            <a:xfrm>
              <a:off x="2515111" y="5553900"/>
              <a:ext cx="7071063" cy="967697"/>
            </a:xfrm>
            <a:prstGeom prst="rect">
              <a:avLst/>
            </a:prstGeom>
            <a:noFill/>
            <a:ln w="3810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spTree>
    <p:extLst>
      <p:ext uri="{BB962C8B-B14F-4D97-AF65-F5344CB8AC3E}">
        <p14:creationId xmlns:p14="http://schemas.microsoft.com/office/powerpoint/2010/main" val="666748813"/>
      </p:ext>
    </p:extLst>
  </p:cSld>
  <p:clrMapOvr>
    <a:masterClrMapping/>
  </p:clrMapOvr>
  <mc:AlternateContent xmlns:mc="http://schemas.openxmlformats.org/markup-compatibility/2006" xmlns:p14="http://schemas.microsoft.com/office/powerpoint/2010/main">
    <mc:Choice Requires="p14">
      <p:transition spd="slow" p14:dur="2000" advTm="64921"/>
    </mc:Choice>
    <mc:Fallback xmlns="">
      <p:transition spd="slow" advTm="64921"/>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矢印: 右 4">
            <a:extLst>
              <a:ext uri="{FF2B5EF4-FFF2-40B4-BE49-F238E27FC236}">
                <a16:creationId xmlns:a16="http://schemas.microsoft.com/office/drawing/2014/main" id="{81320BD1-FBBA-4772-8051-A13DC213FD27}"/>
              </a:ext>
            </a:extLst>
          </p:cNvPr>
          <p:cNvSpPr/>
          <p:nvPr/>
        </p:nvSpPr>
        <p:spPr>
          <a:xfrm>
            <a:off x="3681990" y="2760705"/>
            <a:ext cx="4614690" cy="48463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タイトル 1">
            <a:extLst>
              <a:ext uri="{FF2B5EF4-FFF2-40B4-BE49-F238E27FC236}">
                <a16:creationId xmlns:a16="http://schemas.microsoft.com/office/drawing/2014/main" id="{06945281-707F-464B-A55B-A9A1F85EFE5D}"/>
              </a:ext>
            </a:extLst>
          </p:cNvPr>
          <p:cNvSpPr>
            <a:spLocks noGrp="1"/>
          </p:cNvSpPr>
          <p:nvPr>
            <p:ph type="title"/>
          </p:nvPr>
        </p:nvSpPr>
        <p:spPr/>
        <p:txBody>
          <a:bodyPr/>
          <a:lstStyle/>
          <a:p>
            <a:r>
              <a:rPr kumimoji="1" lang="ja-JP" altLang="en-US" dirty="0"/>
              <a:t>はじめに</a:t>
            </a:r>
          </a:p>
        </p:txBody>
      </p:sp>
      <p:sp>
        <p:nvSpPr>
          <p:cNvPr id="7" name="楕円 6">
            <a:extLst>
              <a:ext uri="{FF2B5EF4-FFF2-40B4-BE49-F238E27FC236}">
                <a16:creationId xmlns:a16="http://schemas.microsoft.com/office/drawing/2014/main" id="{674120AB-5F41-469E-8865-0A9B967DA434}"/>
              </a:ext>
            </a:extLst>
          </p:cNvPr>
          <p:cNvSpPr/>
          <p:nvPr/>
        </p:nvSpPr>
        <p:spPr>
          <a:xfrm>
            <a:off x="8578392" y="1884840"/>
            <a:ext cx="2488676" cy="2299102"/>
          </a:xfrm>
          <a:prstGeom prst="ellipse">
            <a:avLst/>
          </a:prstGeom>
          <a:solidFill>
            <a:schemeClr val="accent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牛の血中</a:t>
            </a:r>
            <a:r>
              <a:rPr kumimoji="1" lang="en-US" altLang="ja-JP" sz="2800" dirty="0">
                <a:solidFill>
                  <a:schemeClr val="tx1"/>
                </a:solidFill>
              </a:rPr>
              <a:t>IgG(g/L)</a:t>
            </a:r>
            <a:endParaRPr kumimoji="1" lang="ja-JP" altLang="en-US" sz="2800" dirty="0">
              <a:solidFill>
                <a:schemeClr val="tx1"/>
              </a:solidFill>
            </a:endParaRPr>
          </a:p>
        </p:txBody>
      </p:sp>
      <p:sp>
        <p:nvSpPr>
          <p:cNvPr id="8" name="楕円 7">
            <a:extLst>
              <a:ext uri="{FF2B5EF4-FFF2-40B4-BE49-F238E27FC236}">
                <a16:creationId xmlns:a16="http://schemas.microsoft.com/office/drawing/2014/main" id="{8552775B-6551-44E1-9F9B-96E93B0F52CF}"/>
              </a:ext>
            </a:extLst>
          </p:cNvPr>
          <p:cNvSpPr/>
          <p:nvPr/>
        </p:nvSpPr>
        <p:spPr>
          <a:xfrm>
            <a:off x="708582" y="1884840"/>
            <a:ext cx="2488676" cy="2299102"/>
          </a:xfrm>
          <a:prstGeom prst="ellipse">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初乳中</a:t>
            </a:r>
            <a:r>
              <a:rPr kumimoji="1" lang="en-US" altLang="ja-JP" sz="2800" dirty="0">
                <a:solidFill>
                  <a:schemeClr val="tx1"/>
                </a:solidFill>
              </a:rPr>
              <a:t>IgG(g/L)</a:t>
            </a:r>
            <a:endParaRPr kumimoji="1" lang="ja-JP" altLang="en-US" sz="2800" dirty="0">
              <a:solidFill>
                <a:schemeClr val="tx1"/>
              </a:solidFill>
            </a:endParaRPr>
          </a:p>
        </p:txBody>
      </p:sp>
      <p:sp>
        <p:nvSpPr>
          <p:cNvPr id="13" name="テキスト ボックス 12">
            <a:extLst>
              <a:ext uri="{FF2B5EF4-FFF2-40B4-BE49-F238E27FC236}">
                <a16:creationId xmlns:a16="http://schemas.microsoft.com/office/drawing/2014/main" id="{D696E591-79EA-4517-A486-A83841576EB2}"/>
              </a:ext>
            </a:extLst>
          </p:cNvPr>
          <p:cNvSpPr txBox="1"/>
          <p:nvPr/>
        </p:nvSpPr>
        <p:spPr>
          <a:xfrm>
            <a:off x="3914166" y="4442817"/>
            <a:ext cx="800219" cy="461665"/>
          </a:xfrm>
          <a:prstGeom prst="rect">
            <a:avLst/>
          </a:prstGeom>
          <a:noFill/>
        </p:spPr>
        <p:txBody>
          <a:bodyPr wrap="none" rtlCol="0">
            <a:spAutoFit/>
          </a:bodyPr>
          <a:lstStyle/>
          <a:p>
            <a:r>
              <a:rPr lang="ja-JP" altLang="en-US" sz="2400" dirty="0"/>
              <a:t>体重</a:t>
            </a:r>
            <a:endParaRPr kumimoji="1" lang="ja-JP" altLang="en-US" sz="2400" dirty="0"/>
          </a:p>
        </p:txBody>
      </p:sp>
      <p:sp>
        <p:nvSpPr>
          <p:cNvPr id="11" name="テキスト ボックス 10">
            <a:extLst>
              <a:ext uri="{FF2B5EF4-FFF2-40B4-BE49-F238E27FC236}">
                <a16:creationId xmlns:a16="http://schemas.microsoft.com/office/drawing/2014/main" id="{E77A786C-5E0D-4D50-A42E-E31102BBC580}"/>
              </a:ext>
            </a:extLst>
          </p:cNvPr>
          <p:cNvSpPr txBox="1"/>
          <p:nvPr/>
        </p:nvSpPr>
        <p:spPr>
          <a:xfrm>
            <a:off x="1928405" y="5309533"/>
            <a:ext cx="8760307" cy="738664"/>
          </a:xfrm>
          <a:prstGeom prst="rect">
            <a:avLst/>
          </a:prstGeom>
          <a:noFill/>
        </p:spPr>
        <p:txBody>
          <a:bodyPr wrap="square" lIns="0" tIns="0" rIns="0" bIns="0" rtlCol="0">
            <a:spAutoFit/>
          </a:bodyPr>
          <a:lstStyle/>
          <a:p>
            <a:pPr algn="ctr"/>
            <a:r>
              <a:rPr lang="ja-JP" altLang="en-US" sz="2400" u="sng" dirty="0"/>
              <a:t>血清中</a:t>
            </a:r>
            <a:r>
              <a:rPr lang="en-US" altLang="ja-JP" sz="2400" u="sng" dirty="0"/>
              <a:t>IgG</a:t>
            </a:r>
            <a:r>
              <a:rPr lang="ja-JP" altLang="en-US" sz="2400" u="sng" dirty="0"/>
              <a:t>濃度</a:t>
            </a:r>
            <a:r>
              <a:rPr lang="en-US" altLang="ja-JP" sz="2400" u="sng" dirty="0"/>
              <a:t>(g/L)×</a:t>
            </a:r>
            <a:r>
              <a:rPr lang="ja-JP" altLang="en-US" sz="2400" u="sng" dirty="0"/>
              <a:t>体重</a:t>
            </a:r>
            <a:r>
              <a:rPr lang="en-US" altLang="ja-JP" sz="2400" u="sng" dirty="0"/>
              <a:t>(</a:t>
            </a:r>
            <a:r>
              <a:rPr lang="ja-JP" altLang="en-US" sz="2400" u="sng" dirty="0"/>
              <a:t>㎏</a:t>
            </a:r>
            <a:r>
              <a:rPr lang="en-US" altLang="ja-JP" sz="2400" u="sng" dirty="0"/>
              <a:t>)×</a:t>
            </a:r>
            <a:r>
              <a:rPr lang="ja-JP" altLang="en-US" sz="2400" u="sng" dirty="0"/>
              <a:t>体重に対する推定血液量</a:t>
            </a:r>
            <a:r>
              <a:rPr lang="en-US" altLang="ja-JP" sz="2400" u="sng" dirty="0"/>
              <a:t>(</a:t>
            </a:r>
            <a:r>
              <a:rPr lang="ja-JP" altLang="en-US" sz="2400" u="sng" dirty="0"/>
              <a:t>％</a:t>
            </a:r>
            <a:r>
              <a:rPr lang="en-US" altLang="ja-JP" sz="2400" u="sng" dirty="0"/>
              <a:t>)</a:t>
            </a:r>
          </a:p>
          <a:p>
            <a:pPr algn="ctr"/>
            <a:r>
              <a:rPr lang="ja-JP" altLang="en-US" sz="2400" dirty="0"/>
              <a:t>初乳中</a:t>
            </a:r>
            <a:r>
              <a:rPr lang="en-US" altLang="ja-JP" sz="2400" dirty="0"/>
              <a:t>IgG</a:t>
            </a:r>
            <a:r>
              <a:rPr lang="ja-JP" altLang="en-US" sz="2400" dirty="0"/>
              <a:t>濃度</a:t>
            </a:r>
            <a:r>
              <a:rPr lang="en-US" altLang="ja-JP" sz="2400" dirty="0"/>
              <a:t>(g/L)×</a:t>
            </a:r>
            <a:r>
              <a:rPr lang="ja-JP" altLang="en-US" sz="2400" dirty="0"/>
              <a:t>初乳中投与量</a:t>
            </a:r>
            <a:r>
              <a:rPr lang="en-US" altLang="ja-JP" sz="2400" dirty="0"/>
              <a:t>(L)</a:t>
            </a:r>
          </a:p>
        </p:txBody>
      </p:sp>
      <p:sp>
        <p:nvSpPr>
          <p:cNvPr id="14" name="テキスト ボックス 13">
            <a:extLst>
              <a:ext uri="{FF2B5EF4-FFF2-40B4-BE49-F238E27FC236}">
                <a16:creationId xmlns:a16="http://schemas.microsoft.com/office/drawing/2014/main" id="{380198B1-BFF1-4C19-A4ED-F92E38B9E9A9}"/>
              </a:ext>
            </a:extLst>
          </p:cNvPr>
          <p:cNvSpPr txBox="1"/>
          <p:nvPr/>
        </p:nvSpPr>
        <p:spPr>
          <a:xfrm>
            <a:off x="116840" y="5466354"/>
            <a:ext cx="1574826" cy="523220"/>
          </a:xfrm>
          <a:prstGeom prst="rect">
            <a:avLst/>
          </a:prstGeom>
          <a:noFill/>
        </p:spPr>
        <p:txBody>
          <a:bodyPr wrap="square" rtlCol="0">
            <a:spAutoFit/>
          </a:bodyPr>
          <a:lstStyle/>
          <a:p>
            <a:r>
              <a:rPr lang="en-US" altLang="ja-JP" sz="2800" dirty="0"/>
              <a:t>AEA(</a:t>
            </a:r>
            <a:r>
              <a:rPr lang="ja-JP" altLang="en-US" sz="2800" dirty="0"/>
              <a:t>％</a:t>
            </a:r>
            <a:r>
              <a:rPr lang="en-US" altLang="ja-JP" sz="2800" dirty="0"/>
              <a:t>)</a:t>
            </a:r>
            <a:endParaRPr lang="ja-JP" altLang="en-US" sz="2800" dirty="0"/>
          </a:p>
        </p:txBody>
      </p:sp>
      <p:sp>
        <p:nvSpPr>
          <p:cNvPr id="15" name="テキスト ボックス 14">
            <a:extLst>
              <a:ext uri="{FF2B5EF4-FFF2-40B4-BE49-F238E27FC236}">
                <a16:creationId xmlns:a16="http://schemas.microsoft.com/office/drawing/2014/main" id="{F044F30D-E359-41BF-B3BA-8629BCC026AA}"/>
              </a:ext>
            </a:extLst>
          </p:cNvPr>
          <p:cNvSpPr txBox="1"/>
          <p:nvPr/>
        </p:nvSpPr>
        <p:spPr>
          <a:xfrm>
            <a:off x="1441023" y="5423117"/>
            <a:ext cx="595035" cy="584775"/>
          </a:xfrm>
          <a:prstGeom prst="rect">
            <a:avLst/>
          </a:prstGeom>
          <a:noFill/>
        </p:spPr>
        <p:txBody>
          <a:bodyPr wrap="square" rtlCol="0">
            <a:spAutoFit/>
          </a:bodyPr>
          <a:lstStyle/>
          <a:p>
            <a:r>
              <a:rPr lang="ja-JP" altLang="en-US" sz="3200" dirty="0"/>
              <a:t>＝</a:t>
            </a:r>
          </a:p>
        </p:txBody>
      </p:sp>
      <p:sp>
        <p:nvSpPr>
          <p:cNvPr id="16" name="正方形/長方形 15">
            <a:extLst>
              <a:ext uri="{FF2B5EF4-FFF2-40B4-BE49-F238E27FC236}">
                <a16:creationId xmlns:a16="http://schemas.microsoft.com/office/drawing/2014/main" id="{F64BA7EF-2C1F-4B2B-82C3-0DA3BFEF98C0}"/>
              </a:ext>
            </a:extLst>
          </p:cNvPr>
          <p:cNvSpPr/>
          <p:nvPr/>
        </p:nvSpPr>
        <p:spPr>
          <a:xfrm>
            <a:off x="2036058" y="5284618"/>
            <a:ext cx="8563878" cy="861775"/>
          </a:xfrm>
          <a:prstGeom prst="rect">
            <a:avLst/>
          </a:prstGeom>
          <a:noFill/>
          <a:ln w="38100">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600"/>
          </a:p>
        </p:txBody>
      </p:sp>
      <p:sp>
        <p:nvSpPr>
          <p:cNvPr id="17" name="テキスト ボックス 16">
            <a:extLst>
              <a:ext uri="{FF2B5EF4-FFF2-40B4-BE49-F238E27FC236}">
                <a16:creationId xmlns:a16="http://schemas.microsoft.com/office/drawing/2014/main" id="{4FC2C4EF-D23F-4059-81F8-CEBC40E4C46E}"/>
              </a:ext>
            </a:extLst>
          </p:cNvPr>
          <p:cNvSpPr txBox="1"/>
          <p:nvPr/>
        </p:nvSpPr>
        <p:spPr>
          <a:xfrm>
            <a:off x="10599936" y="5820297"/>
            <a:ext cx="1822966" cy="338554"/>
          </a:xfrm>
          <a:prstGeom prst="rect">
            <a:avLst/>
          </a:prstGeom>
          <a:noFill/>
        </p:spPr>
        <p:txBody>
          <a:bodyPr wrap="square">
            <a:spAutoFit/>
          </a:bodyPr>
          <a:lstStyle/>
          <a:p>
            <a:r>
              <a:rPr kumimoji="1" lang="en-US" altLang="ja-JP" sz="1600" dirty="0"/>
              <a:t>(</a:t>
            </a:r>
            <a:r>
              <a:rPr kumimoji="1" lang="en-US" altLang="ja-JP" sz="1600" dirty="0" err="1"/>
              <a:t>Halleran</a:t>
            </a:r>
            <a:r>
              <a:rPr lang="ja-JP" altLang="en-US" sz="1600" dirty="0"/>
              <a:t> </a:t>
            </a:r>
            <a:r>
              <a:rPr lang="en-US" altLang="ja-JP" sz="1600" dirty="0"/>
              <a:t>2016</a:t>
            </a:r>
            <a:r>
              <a:rPr kumimoji="1" lang="en-US" altLang="ja-JP" sz="1600" dirty="0"/>
              <a:t>)</a:t>
            </a:r>
          </a:p>
        </p:txBody>
      </p:sp>
      <p:sp>
        <p:nvSpPr>
          <p:cNvPr id="19" name="テキスト ボックス 18">
            <a:extLst>
              <a:ext uri="{FF2B5EF4-FFF2-40B4-BE49-F238E27FC236}">
                <a16:creationId xmlns:a16="http://schemas.microsoft.com/office/drawing/2014/main" id="{067C894A-DA93-48B8-9C7B-32E0E1632A0E}"/>
              </a:ext>
            </a:extLst>
          </p:cNvPr>
          <p:cNvSpPr txBox="1"/>
          <p:nvPr/>
        </p:nvSpPr>
        <p:spPr>
          <a:xfrm>
            <a:off x="7169338" y="4440402"/>
            <a:ext cx="800219" cy="461665"/>
          </a:xfrm>
          <a:prstGeom prst="rect">
            <a:avLst/>
          </a:prstGeom>
          <a:noFill/>
        </p:spPr>
        <p:txBody>
          <a:bodyPr wrap="none" rtlCol="0">
            <a:spAutoFit/>
          </a:bodyPr>
          <a:lstStyle/>
          <a:p>
            <a:r>
              <a:rPr kumimoji="1" lang="ja-JP" altLang="en-US" sz="2400" dirty="0"/>
              <a:t>品種</a:t>
            </a:r>
          </a:p>
        </p:txBody>
      </p:sp>
      <p:sp>
        <p:nvSpPr>
          <p:cNvPr id="20" name="テキスト ボックス 19">
            <a:extLst>
              <a:ext uri="{FF2B5EF4-FFF2-40B4-BE49-F238E27FC236}">
                <a16:creationId xmlns:a16="http://schemas.microsoft.com/office/drawing/2014/main" id="{167A4A10-D10A-4C36-95DC-CF60FAF23C19}"/>
              </a:ext>
            </a:extLst>
          </p:cNvPr>
          <p:cNvSpPr txBox="1"/>
          <p:nvPr/>
        </p:nvSpPr>
        <p:spPr>
          <a:xfrm>
            <a:off x="3945372" y="1116127"/>
            <a:ext cx="1415772" cy="461665"/>
          </a:xfrm>
          <a:prstGeom prst="rect">
            <a:avLst/>
          </a:prstGeom>
          <a:noFill/>
        </p:spPr>
        <p:txBody>
          <a:bodyPr wrap="none" rtlCol="0">
            <a:spAutoFit/>
          </a:bodyPr>
          <a:lstStyle/>
          <a:p>
            <a:r>
              <a:rPr kumimoji="1" lang="ja-JP" altLang="en-US" sz="2400" dirty="0"/>
              <a:t>給与時間</a:t>
            </a:r>
            <a:endParaRPr kumimoji="1" lang="en-US" altLang="ja-JP" sz="2400" dirty="0"/>
          </a:p>
        </p:txBody>
      </p:sp>
      <p:sp>
        <p:nvSpPr>
          <p:cNvPr id="23" name="テキスト ボックス 22">
            <a:extLst>
              <a:ext uri="{FF2B5EF4-FFF2-40B4-BE49-F238E27FC236}">
                <a16:creationId xmlns:a16="http://schemas.microsoft.com/office/drawing/2014/main" id="{6E1C5D49-2FD5-40CF-9713-4EB552797F57}"/>
              </a:ext>
            </a:extLst>
          </p:cNvPr>
          <p:cNvSpPr txBox="1"/>
          <p:nvPr/>
        </p:nvSpPr>
        <p:spPr>
          <a:xfrm>
            <a:off x="6830857" y="1118999"/>
            <a:ext cx="1415772" cy="461665"/>
          </a:xfrm>
          <a:prstGeom prst="rect">
            <a:avLst/>
          </a:prstGeom>
          <a:noFill/>
        </p:spPr>
        <p:txBody>
          <a:bodyPr wrap="none" rtlCol="0">
            <a:spAutoFit/>
          </a:bodyPr>
          <a:lstStyle/>
          <a:p>
            <a:r>
              <a:rPr lang="ja-JP" altLang="en-US" sz="2400" dirty="0"/>
              <a:t>給与方法</a:t>
            </a:r>
            <a:endParaRPr kumimoji="1" lang="ja-JP" altLang="en-US" sz="2400" dirty="0"/>
          </a:p>
        </p:txBody>
      </p:sp>
      <p:sp>
        <p:nvSpPr>
          <p:cNvPr id="39" name="楕円 38">
            <a:extLst>
              <a:ext uri="{FF2B5EF4-FFF2-40B4-BE49-F238E27FC236}">
                <a16:creationId xmlns:a16="http://schemas.microsoft.com/office/drawing/2014/main" id="{4CAE129A-75EA-4AE1-85B5-64A38E142CA0}"/>
              </a:ext>
            </a:extLst>
          </p:cNvPr>
          <p:cNvSpPr/>
          <p:nvPr/>
        </p:nvSpPr>
        <p:spPr>
          <a:xfrm>
            <a:off x="4744996" y="1884840"/>
            <a:ext cx="2570203" cy="2299102"/>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800" dirty="0">
                <a:solidFill>
                  <a:schemeClr val="tx1"/>
                </a:solidFill>
              </a:rPr>
              <a:t>吸収効率</a:t>
            </a:r>
            <a:endParaRPr kumimoji="1" lang="en-US" altLang="ja-JP" sz="2800" dirty="0">
              <a:solidFill>
                <a:schemeClr val="tx1"/>
              </a:solidFill>
            </a:endParaRPr>
          </a:p>
          <a:p>
            <a:pPr algn="ctr"/>
            <a:r>
              <a:rPr kumimoji="1" lang="en-US" altLang="ja-JP" sz="2800" dirty="0">
                <a:solidFill>
                  <a:schemeClr val="tx1"/>
                </a:solidFill>
              </a:rPr>
              <a:t>(AEA(</a:t>
            </a:r>
            <a:r>
              <a:rPr kumimoji="1" lang="ja-JP" altLang="en-US" sz="2800" dirty="0">
                <a:solidFill>
                  <a:schemeClr val="tx1"/>
                </a:solidFill>
              </a:rPr>
              <a:t>％</a:t>
            </a:r>
            <a:r>
              <a:rPr kumimoji="1" lang="en-US" altLang="ja-JP" sz="2800" dirty="0">
                <a:solidFill>
                  <a:schemeClr val="tx1"/>
                </a:solidFill>
              </a:rPr>
              <a:t>))</a:t>
            </a:r>
            <a:endParaRPr kumimoji="1" lang="ja-JP" altLang="en-US" sz="2800" dirty="0">
              <a:solidFill>
                <a:schemeClr val="tx1"/>
              </a:solidFill>
            </a:endParaRPr>
          </a:p>
        </p:txBody>
      </p:sp>
      <p:cxnSp>
        <p:nvCxnSpPr>
          <p:cNvPr id="10" name="直線コネクタ 9">
            <a:extLst>
              <a:ext uri="{FF2B5EF4-FFF2-40B4-BE49-F238E27FC236}">
                <a16:creationId xmlns:a16="http://schemas.microsoft.com/office/drawing/2014/main" id="{FCC9DBB8-4E39-4984-B696-E98F8D3AF09C}"/>
              </a:ext>
            </a:extLst>
          </p:cNvPr>
          <p:cNvCxnSpPr>
            <a:cxnSpLocks/>
            <a:stCxn id="39" idx="7"/>
            <a:endCxn id="23" idx="2"/>
          </p:cNvCxnSpPr>
          <p:nvPr/>
        </p:nvCxnSpPr>
        <p:spPr>
          <a:xfrm flipV="1">
            <a:off x="6938801" y="1580664"/>
            <a:ext cx="599942" cy="640872"/>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40" name="直線コネクタ 39">
            <a:extLst>
              <a:ext uri="{FF2B5EF4-FFF2-40B4-BE49-F238E27FC236}">
                <a16:creationId xmlns:a16="http://schemas.microsoft.com/office/drawing/2014/main" id="{4E535ACA-F3C8-4659-940E-01BC443760E0}"/>
              </a:ext>
            </a:extLst>
          </p:cNvPr>
          <p:cNvCxnSpPr>
            <a:cxnSpLocks/>
            <a:stCxn id="39" idx="1"/>
            <a:endCxn id="20" idx="2"/>
          </p:cNvCxnSpPr>
          <p:nvPr/>
        </p:nvCxnSpPr>
        <p:spPr>
          <a:xfrm flipH="1" flipV="1">
            <a:off x="4653258" y="1577792"/>
            <a:ext cx="468136" cy="643744"/>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43" name="直線コネクタ 42">
            <a:extLst>
              <a:ext uri="{FF2B5EF4-FFF2-40B4-BE49-F238E27FC236}">
                <a16:creationId xmlns:a16="http://schemas.microsoft.com/office/drawing/2014/main" id="{9D45E872-7475-4974-B068-7DDE582291D8}"/>
              </a:ext>
            </a:extLst>
          </p:cNvPr>
          <p:cNvCxnSpPr>
            <a:cxnSpLocks/>
            <a:stCxn id="19" idx="0"/>
            <a:endCxn id="39" idx="5"/>
          </p:cNvCxnSpPr>
          <p:nvPr/>
        </p:nvCxnSpPr>
        <p:spPr>
          <a:xfrm flipH="1" flipV="1">
            <a:off x="6938801" y="3847246"/>
            <a:ext cx="630647" cy="593156"/>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cxnSp>
        <p:nvCxnSpPr>
          <p:cNvPr id="46" name="直線コネクタ 45">
            <a:extLst>
              <a:ext uri="{FF2B5EF4-FFF2-40B4-BE49-F238E27FC236}">
                <a16:creationId xmlns:a16="http://schemas.microsoft.com/office/drawing/2014/main" id="{D66144A9-4589-40E5-A893-168AF4A75852}"/>
              </a:ext>
            </a:extLst>
          </p:cNvPr>
          <p:cNvCxnSpPr>
            <a:cxnSpLocks/>
            <a:stCxn id="13" idx="0"/>
            <a:endCxn id="39" idx="3"/>
          </p:cNvCxnSpPr>
          <p:nvPr/>
        </p:nvCxnSpPr>
        <p:spPr>
          <a:xfrm flipV="1">
            <a:off x="4314276" y="3847246"/>
            <a:ext cx="807118" cy="595571"/>
          </a:xfrm>
          <a:prstGeom prst="line">
            <a:avLst/>
          </a:prstGeom>
          <a:ln w="28575">
            <a:solidFill>
              <a:srgbClr val="92D05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70465969"/>
      </p:ext>
    </p:extLst>
  </p:cSld>
  <p:clrMapOvr>
    <a:masterClrMapping/>
  </p:clrMapOvr>
  <mc:AlternateContent xmlns:mc="http://schemas.openxmlformats.org/markup-compatibility/2006" xmlns:p14="http://schemas.microsoft.com/office/powerpoint/2010/main">
    <mc:Choice Requires="p14">
      <p:transition spd="slow" p14:dur="2000" advTm="90542"/>
    </mc:Choice>
    <mc:Fallback xmlns="">
      <p:transition spd="slow" advTm="9054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11D84A4-82F7-4FEB-BEA3-44E688B873D7}"/>
              </a:ext>
            </a:extLst>
          </p:cNvPr>
          <p:cNvSpPr>
            <a:spLocks noGrp="1"/>
          </p:cNvSpPr>
          <p:nvPr>
            <p:ph type="title"/>
          </p:nvPr>
        </p:nvSpPr>
        <p:spPr/>
        <p:txBody>
          <a:bodyPr/>
          <a:lstStyle/>
          <a:p>
            <a:r>
              <a:rPr kumimoji="1" lang="ja-JP" altLang="en-US" dirty="0"/>
              <a:t>材料と方法</a:t>
            </a:r>
          </a:p>
        </p:txBody>
      </p:sp>
      <p:graphicFrame>
        <p:nvGraphicFramePr>
          <p:cNvPr id="4" name="表 4">
            <a:extLst>
              <a:ext uri="{FF2B5EF4-FFF2-40B4-BE49-F238E27FC236}">
                <a16:creationId xmlns:a16="http://schemas.microsoft.com/office/drawing/2014/main" id="{4BE20BC2-88F4-4B9F-B554-42B0103DFE84}"/>
              </a:ext>
            </a:extLst>
          </p:cNvPr>
          <p:cNvGraphicFramePr>
            <a:graphicFrameLocks noGrp="1"/>
          </p:cNvGraphicFramePr>
          <p:nvPr>
            <p:ph idx="1"/>
            <p:extLst>
              <p:ext uri="{D42A27DB-BD31-4B8C-83A1-F6EECF244321}">
                <p14:modId xmlns:p14="http://schemas.microsoft.com/office/powerpoint/2010/main" val="1651803363"/>
              </p:ext>
            </p:extLst>
          </p:nvPr>
        </p:nvGraphicFramePr>
        <p:xfrm>
          <a:off x="86060" y="2898791"/>
          <a:ext cx="12105940" cy="3973792"/>
        </p:xfrm>
        <a:graphic>
          <a:graphicData uri="http://schemas.openxmlformats.org/drawingml/2006/table">
            <a:tbl>
              <a:tblPr firstRow="1" bandRow="1">
                <a:tableStyleId>{5C22544A-7EE6-4342-B048-85BDC9FD1C3A}</a:tableStyleId>
              </a:tblPr>
              <a:tblGrid>
                <a:gridCol w="2714320">
                  <a:extLst>
                    <a:ext uri="{9D8B030D-6E8A-4147-A177-3AD203B41FA5}">
                      <a16:colId xmlns:a16="http://schemas.microsoft.com/office/drawing/2014/main" val="4009501187"/>
                    </a:ext>
                  </a:extLst>
                </a:gridCol>
                <a:gridCol w="1031373">
                  <a:extLst>
                    <a:ext uri="{9D8B030D-6E8A-4147-A177-3AD203B41FA5}">
                      <a16:colId xmlns:a16="http://schemas.microsoft.com/office/drawing/2014/main" val="2859650605"/>
                    </a:ext>
                  </a:extLst>
                </a:gridCol>
                <a:gridCol w="2534945">
                  <a:extLst>
                    <a:ext uri="{9D8B030D-6E8A-4147-A177-3AD203B41FA5}">
                      <a16:colId xmlns:a16="http://schemas.microsoft.com/office/drawing/2014/main" val="3690353845"/>
                    </a:ext>
                  </a:extLst>
                </a:gridCol>
                <a:gridCol w="2833173">
                  <a:extLst>
                    <a:ext uri="{9D8B030D-6E8A-4147-A177-3AD203B41FA5}">
                      <a16:colId xmlns:a16="http://schemas.microsoft.com/office/drawing/2014/main" val="2520629889"/>
                    </a:ext>
                  </a:extLst>
                </a:gridCol>
                <a:gridCol w="2992129">
                  <a:extLst>
                    <a:ext uri="{9D8B030D-6E8A-4147-A177-3AD203B41FA5}">
                      <a16:colId xmlns:a16="http://schemas.microsoft.com/office/drawing/2014/main" val="1434496551"/>
                    </a:ext>
                  </a:extLst>
                </a:gridCol>
              </a:tblGrid>
              <a:tr h="0">
                <a:tc gridSpan="2">
                  <a:txBody>
                    <a:bodyPr/>
                    <a:lstStyle/>
                    <a:p>
                      <a:pPr algn="ctr"/>
                      <a:endParaRPr kumimoji="1" lang="ja-JP" altLang="en-US" sz="2000" dirty="0"/>
                    </a:p>
                  </a:txBody>
                  <a:tcPr>
                    <a:lnR w="12700" cap="flat" cmpd="sng" algn="ctr">
                      <a:solidFill>
                        <a:schemeClr val="tx1"/>
                      </a:solidFill>
                      <a:prstDash val="solid"/>
                      <a:round/>
                      <a:headEnd type="none" w="med" len="med"/>
                      <a:tailEnd type="none" w="med" len="med"/>
                    </a:lnR>
                  </a:tcPr>
                </a:tc>
                <a:tc hMerge="1">
                  <a:txBody>
                    <a:bodyPr/>
                    <a:lstStyle/>
                    <a:p>
                      <a:pPr algn="ctr"/>
                      <a:endParaRPr kumimoji="1" lang="ja-JP" altLang="en-US" dirty="0"/>
                    </a:p>
                  </a:txBody>
                  <a:tcPr>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2000" dirty="0"/>
                        <a:t>農場</a:t>
                      </a:r>
                      <a:r>
                        <a:rPr kumimoji="1" lang="en-US" altLang="ja-JP" sz="2000" dirty="0"/>
                        <a:t>A</a:t>
                      </a:r>
                      <a:endParaRPr kumimoji="1" lang="ja-JP" altLang="en-US" sz="20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ja-JP" altLang="en-US" dirty="0"/>
                        <a:t>農場</a:t>
                      </a:r>
                      <a:r>
                        <a:rPr lang="en-US" altLang="ja-JP" dirty="0"/>
                        <a:t>B</a:t>
                      </a:r>
                      <a:endParaRPr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2000" dirty="0"/>
                        <a:t>農場</a:t>
                      </a:r>
                      <a:r>
                        <a:rPr kumimoji="1" lang="en-US" altLang="ja-JP" sz="2000" dirty="0"/>
                        <a:t>C</a:t>
                      </a:r>
                      <a:endParaRPr kumimoji="1" lang="ja-JP" altLang="en-US" sz="2000" dirty="0"/>
                    </a:p>
                  </a:txBody>
                  <a:tcPr/>
                </a:tc>
                <a:extLst>
                  <a:ext uri="{0D108BD9-81ED-4DB2-BD59-A6C34878D82A}">
                    <a16:rowId xmlns:a16="http://schemas.microsoft.com/office/drawing/2014/main" val="1046489279"/>
                  </a:ext>
                </a:extLst>
              </a:tr>
              <a:tr h="397664">
                <a:tc gridSpan="2">
                  <a:txBody>
                    <a:bodyPr/>
                    <a:lstStyle/>
                    <a:p>
                      <a:pPr algn="ctr"/>
                      <a:r>
                        <a:rPr kumimoji="1" lang="ja-JP" altLang="en-US" sz="2000" dirty="0"/>
                        <a:t>ホルスタイン雌成牛</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hMerge="1">
                  <a:txBody>
                    <a:bodyPr/>
                    <a:lstStyle/>
                    <a:p>
                      <a:pPr algn="ctr"/>
                      <a:endParaRPr kumimoji="1" lang="ja-JP" altLang="en-US" dirty="0"/>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en-US" altLang="ja-JP" sz="1800" dirty="0"/>
                        <a:t>600</a:t>
                      </a:r>
                      <a:r>
                        <a:rPr kumimoji="1" lang="ja-JP" altLang="en-US" sz="1800" dirty="0"/>
                        <a:t>頭</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en-US" altLang="ja-JP" dirty="0"/>
                        <a:t>500</a:t>
                      </a:r>
                      <a:r>
                        <a:rPr lang="ja-JP" altLang="en-US" dirty="0"/>
                        <a:t>頭</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en-US" altLang="ja-JP" sz="1800" dirty="0"/>
                        <a:t>1000</a:t>
                      </a:r>
                      <a:r>
                        <a:rPr kumimoji="1" lang="ja-JP" altLang="en-US" sz="1800" dirty="0"/>
                        <a:t>頭</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14923814"/>
                  </a:ext>
                </a:extLst>
              </a:tr>
              <a:tr h="397664">
                <a:tc rowSpan="4">
                  <a:txBody>
                    <a:bodyPr/>
                    <a:lstStyle/>
                    <a:p>
                      <a:pPr algn="ctr"/>
                      <a:r>
                        <a:rPr kumimoji="1" lang="ja-JP" altLang="en-US" sz="2000" dirty="0"/>
                        <a:t>初乳給与</a:t>
                      </a:r>
                      <a:r>
                        <a:rPr kumimoji="1" lang="en-US" altLang="ja-JP" sz="2000" dirty="0"/>
                        <a:t>1</a:t>
                      </a:r>
                      <a:r>
                        <a:rPr kumimoji="1" lang="ja-JP" altLang="en-US" sz="2000" dirty="0"/>
                        <a:t>回目</a:t>
                      </a:r>
                    </a:p>
                  </a:txBody>
                  <a:tcPr anchor="ct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kumimoji="1" lang="ja-JP" altLang="en-US" sz="2000" dirty="0"/>
                        <a:t>質</a:t>
                      </a:r>
                      <a:endParaRPr kumimoji="1" lang="en-US" altLang="ja-JP" sz="2000" dirty="0"/>
                    </a:p>
                  </a:txBody>
                  <a:tcPr>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en-US" altLang="ja-JP" sz="1800" dirty="0"/>
                        <a:t>Brix</a:t>
                      </a:r>
                      <a:r>
                        <a:rPr kumimoji="1" lang="ja-JP" altLang="en-US" sz="1800" dirty="0"/>
                        <a:t>≧</a:t>
                      </a:r>
                      <a:r>
                        <a:rPr kumimoji="1" lang="en-US" altLang="ja-JP" sz="1800" dirty="0"/>
                        <a:t>22</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altLang="ja-JP" dirty="0"/>
                        <a:t>Brix</a:t>
                      </a:r>
                      <a:r>
                        <a:rPr lang="ja-JP" altLang="en-US" dirty="0"/>
                        <a:t>≧</a:t>
                      </a:r>
                      <a:r>
                        <a:rPr lang="en-US" altLang="ja-JP" dirty="0"/>
                        <a:t>30</a:t>
                      </a:r>
                      <a:endParaRPr lang="ja-JP" altLang="en-US" dirty="0"/>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en-US" altLang="ja-JP" sz="1800" dirty="0"/>
                        <a:t>Brix</a:t>
                      </a:r>
                      <a:r>
                        <a:rPr kumimoji="1" lang="ja-JP" altLang="en-US" sz="1800" dirty="0"/>
                        <a:t>≧</a:t>
                      </a:r>
                      <a:r>
                        <a:rPr kumimoji="1" lang="en-US" altLang="ja-JP" sz="1800" dirty="0"/>
                        <a:t>21</a:t>
                      </a:r>
                      <a:endParaRPr kumimoji="1" lang="ja-JP" altLang="en-US" sz="1800"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72112550"/>
                  </a:ext>
                </a:extLst>
              </a:tr>
              <a:tr h="397664">
                <a:tc vMerge="1">
                  <a:txBody>
                    <a:bodyPr/>
                    <a:lstStyle/>
                    <a:p>
                      <a:endParaRPr kumimoji="1" lang="ja-JP" altLang="en-US" dirty="0"/>
                    </a:p>
                  </a:txBody>
                  <a:tcPr/>
                </a:tc>
                <a:tc>
                  <a:txBody>
                    <a:bodyPr/>
                    <a:lstStyle/>
                    <a:p>
                      <a:pPr algn="ctr"/>
                      <a:r>
                        <a:rPr kumimoji="1" lang="ja-JP" altLang="en-US" sz="2000" dirty="0"/>
                        <a:t>量</a:t>
                      </a:r>
                    </a:p>
                  </a:txBody>
                  <a:tcPr>
                    <a:lnR w="12700" cap="flat" cmpd="sng" algn="ctr">
                      <a:solidFill>
                        <a:schemeClr val="tx1"/>
                      </a:solidFill>
                      <a:prstDash val="solid"/>
                      <a:round/>
                      <a:headEnd type="none" w="med" len="med"/>
                      <a:tailEnd type="none" w="med" len="med"/>
                    </a:lnR>
                  </a:tcPr>
                </a:tc>
                <a:tc>
                  <a:txBody>
                    <a:bodyPr/>
                    <a:lstStyle/>
                    <a:p>
                      <a:pPr algn="ctr"/>
                      <a:r>
                        <a:rPr kumimoji="1" lang="en-US" altLang="ja-JP" sz="1800" dirty="0"/>
                        <a:t>3</a:t>
                      </a:r>
                      <a:r>
                        <a:rPr kumimoji="1" lang="ja-JP" altLang="en-US" sz="1800" dirty="0"/>
                        <a:t>～</a:t>
                      </a:r>
                      <a:r>
                        <a:rPr kumimoji="1" lang="en-US" altLang="ja-JP" sz="1800" dirty="0"/>
                        <a:t>4L</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ja-JP" dirty="0"/>
                        <a:t>3</a:t>
                      </a:r>
                      <a:r>
                        <a:rPr lang="ja-JP" altLang="en-US" dirty="0"/>
                        <a:t>～</a:t>
                      </a:r>
                      <a:r>
                        <a:rPr lang="en-US" altLang="ja-JP" dirty="0"/>
                        <a:t>4L</a:t>
                      </a:r>
                      <a:endParaRPr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en-US" altLang="ja-JP" sz="1800" dirty="0"/>
                        <a:t>3</a:t>
                      </a:r>
                      <a:r>
                        <a:rPr kumimoji="1" lang="ja-JP" altLang="en-US" sz="1800" dirty="0"/>
                        <a:t>～</a:t>
                      </a:r>
                      <a:r>
                        <a:rPr kumimoji="1" lang="en-US" altLang="ja-JP" sz="1800" dirty="0"/>
                        <a:t>4L</a:t>
                      </a:r>
                      <a:endParaRPr kumimoji="1" lang="ja-JP" altLang="en-US" sz="1800" dirty="0"/>
                    </a:p>
                  </a:txBody>
                  <a:tcPr/>
                </a:tc>
                <a:extLst>
                  <a:ext uri="{0D108BD9-81ED-4DB2-BD59-A6C34878D82A}">
                    <a16:rowId xmlns:a16="http://schemas.microsoft.com/office/drawing/2014/main" val="528204383"/>
                  </a:ext>
                </a:extLst>
              </a:tr>
              <a:tr h="397664">
                <a:tc vMerge="1">
                  <a:txBody>
                    <a:bodyPr/>
                    <a:lstStyle/>
                    <a:p>
                      <a:endParaRPr kumimoji="1" lang="ja-JP" altLang="en-US" dirty="0"/>
                    </a:p>
                  </a:txBody>
                  <a:tcPr/>
                </a:tc>
                <a:tc>
                  <a:txBody>
                    <a:bodyPr/>
                    <a:lstStyle/>
                    <a:p>
                      <a:pPr algn="ctr"/>
                      <a:r>
                        <a:rPr kumimoji="1" lang="ja-JP" altLang="en-US" sz="2000" dirty="0"/>
                        <a:t>方法</a:t>
                      </a:r>
                    </a:p>
                  </a:txBody>
                  <a:tcPr>
                    <a:lnR w="12700" cap="flat" cmpd="sng" algn="ctr">
                      <a:solidFill>
                        <a:schemeClr val="tx1"/>
                      </a:solidFill>
                      <a:prstDash val="solid"/>
                      <a:round/>
                      <a:headEnd type="none" w="med" len="med"/>
                      <a:tailEnd type="none" w="med" len="med"/>
                    </a:lnR>
                  </a:tcPr>
                </a:tc>
                <a:tc>
                  <a:txBody>
                    <a:bodyPr/>
                    <a:lstStyle/>
                    <a:p>
                      <a:pPr algn="ctr"/>
                      <a:r>
                        <a:rPr kumimoji="1" lang="ja-JP" altLang="en-US" sz="1800" dirty="0"/>
                        <a:t>自力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ja-JP" altLang="en-US" dirty="0"/>
                        <a:t>自力</a:t>
                      </a:r>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800" dirty="0"/>
                        <a:t>ストマックチューブ</a:t>
                      </a:r>
                    </a:p>
                  </a:txBody>
                  <a:tcPr/>
                </a:tc>
                <a:extLst>
                  <a:ext uri="{0D108BD9-81ED-4DB2-BD59-A6C34878D82A}">
                    <a16:rowId xmlns:a16="http://schemas.microsoft.com/office/drawing/2014/main" val="484131201"/>
                  </a:ext>
                </a:extLst>
              </a:tr>
              <a:tr h="392216">
                <a:tc vMerge="1">
                  <a:txBody>
                    <a:bodyPr/>
                    <a:lstStyle/>
                    <a:p>
                      <a:endParaRPr kumimoji="1" lang="ja-JP" altLang="en-US" dirty="0"/>
                    </a:p>
                  </a:txBody>
                  <a:tcPr/>
                </a:tc>
                <a:tc>
                  <a:txBody>
                    <a:bodyPr/>
                    <a:lstStyle/>
                    <a:p>
                      <a:pPr algn="ctr"/>
                      <a:r>
                        <a:rPr kumimoji="1" lang="ja-JP" altLang="en-US" sz="2000" dirty="0"/>
                        <a:t>時間</a:t>
                      </a:r>
                    </a:p>
                  </a:txBody>
                  <a:tcPr>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kumimoji="1" lang="ja-JP" altLang="en-US" sz="1800" dirty="0"/>
                        <a:t>出生後</a:t>
                      </a:r>
                      <a:r>
                        <a:rPr kumimoji="1" lang="en-US" altLang="ja-JP" sz="1800" dirty="0"/>
                        <a:t>6</a:t>
                      </a:r>
                      <a:r>
                        <a:rPr kumimoji="1" lang="ja-JP" altLang="en-US" sz="1800" dirty="0"/>
                        <a:t>時間以内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B w="12700" cap="flat" cmpd="sng" algn="ctr">
                      <a:solidFill>
                        <a:schemeClr val="tx1"/>
                      </a:solidFill>
                      <a:prstDash val="solid"/>
                      <a:round/>
                      <a:headEnd type="none" w="med" len="med"/>
                      <a:tailEnd type="none" w="med" len="med"/>
                    </a:lnB>
                  </a:tcPr>
                </a:tc>
                <a:tc>
                  <a:txBody>
                    <a:bodyPr/>
                    <a:lstStyle/>
                    <a:p>
                      <a:pPr algn="ctr"/>
                      <a:r>
                        <a:rPr lang="ja-JP" altLang="en-US" dirty="0"/>
                        <a:t>出生後</a:t>
                      </a:r>
                      <a:r>
                        <a:rPr lang="en-US" altLang="ja-JP" dirty="0"/>
                        <a:t>3</a:t>
                      </a:r>
                      <a:r>
                        <a:rPr lang="ja-JP" altLang="en-US" dirty="0"/>
                        <a:t>時間以内</a:t>
                      </a:r>
                    </a:p>
                  </a:txBody>
                  <a:tcPr>
                    <a:lnL w="12700" cap="flat" cmpd="sng" algn="ctr">
                      <a:solidFill>
                        <a:schemeClr val="tx1"/>
                      </a:solidFill>
                      <a:prstDash val="solid"/>
                      <a:round/>
                      <a:headEnd type="none" w="med" len="med"/>
                      <a:tailEnd type="none" w="med" len="med"/>
                    </a:lnL>
                    <a:lnB w="12700" cap="flat" cmpd="sng" algn="ctr">
                      <a:solidFill>
                        <a:schemeClr val="tx1"/>
                      </a:solidFill>
                      <a:prstDash val="solid"/>
                      <a:round/>
                      <a:headEnd type="none" w="med" len="med"/>
                      <a:tailEnd type="none" w="med" len="med"/>
                    </a:lnB>
                  </a:tcPr>
                </a:tc>
                <a:tc>
                  <a:txBody>
                    <a:bodyPr/>
                    <a:lstStyle/>
                    <a:p>
                      <a:pPr algn="ctr"/>
                      <a:r>
                        <a:rPr kumimoji="1" lang="ja-JP" altLang="en-US" sz="1800" dirty="0"/>
                        <a:t>出生後</a:t>
                      </a:r>
                      <a:r>
                        <a:rPr kumimoji="1" lang="en-US" altLang="ja-JP" sz="1800" dirty="0"/>
                        <a:t>6</a:t>
                      </a:r>
                      <a:r>
                        <a:rPr kumimoji="1" lang="ja-JP" altLang="en-US" sz="1800" dirty="0"/>
                        <a:t>時間以内</a:t>
                      </a:r>
                    </a:p>
                  </a:txBody>
                  <a:tcP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54887218"/>
                  </a:ext>
                </a:extLst>
              </a:tr>
              <a:tr h="397664">
                <a:tc rowSpan="4">
                  <a:txBody>
                    <a:bodyPr/>
                    <a:lstStyle/>
                    <a:p>
                      <a:pPr algn="ctr"/>
                      <a:r>
                        <a:rPr kumimoji="1" lang="ja-JP" altLang="en-US" sz="2000" dirty="0"/>
                        <a:t>初乳給与</a:t>
                      </a:r>
                      <a:r>
                        <a:rPr kumimoji="1" lang="en-US" altLang="ja-JP" sz="2000" dirty="0"/>
                        <a:t>2</a:t>
                      </a:r>
                      <a:r>
                        <a:rPr kumimoji="1" lang="ja-JP" altLang="en-US" sz="2000" dirty="0"/>
                        <a:t>回目</a:t>
                      </a:r>
                    </a:p>
                  </a:txBody>
                  <a:tcPr anchor="ctr">
                    <a:lnL w="12700" cmpd="sng">
                      <a:noFill/>
                    </a:lnL>
                    <a:lnR w="12700" cmpd="sng">
                      <a:noFill/>
                    </a:lnR>
                    <a:lnT w="12700" cap="flat" cmpd="sng" algn="ctr">
                      <a:solidFill>
                        <a:schemeClr val="tx1"/>
                      </a:solidFill>
                      <a:prstDash val="solid"/>
                      <a:round/>
                      <a:headEnd type="none" w="med" len="med"/>
                      <a:tailEnd type="none" w="med" len="med"/>
                    </a:lnT>
                    <a:lnB w="12700" cmpd="sng">
                      <a:noFill/>
                    </a:lnB>
                    <a:lnTlToBr w="12700" cmpd="sng">
                      <a:noFill/>
                      <a:prstDash val="solid"/>
                    </a:lnTlToBr>
                    <a:lnBlToTr w="12700" cmpd="sng">
                      <a:noFill/>
                      <a:prstDash val="solid"/>
                    </a:lnBlToTr>
                  </a:tcPr>
                </a:tc>
                <a:tc>
                  <a:txBody>
                    <a:bodyPr/>
                    <a:lstStyle/>
                    <a:p>
                      <a:pPr algn="ctr"/>
                      <a:r>
                        <a:rPr kumimoji="1" lang="ja-JP" altLang="en-US" sz="2000" dirty="0"/>
                        <a:t>質</a:t>
                      </a:r>
                    </a:p>
                  </a:txBody>
                  <a:tcPr>
                    <a:lnL w="12700" cmpd="sng">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kumimoji="1" lang="en-US" altLang="ja-JP" sz="1800" dirty="0"/>
                        <a:t>Brix</a:t>
                      </a:r>
                      <a:r>
                        <a:rPr kumimoji="1" lang="ja-JP" altLang="en-US" sz="1800" dirty="0"/>
                        <a:t>≧</a:t>
                      </a:r>
                      <a:r>
                        <a:rPr kumimoji="1" lang="en-US" altLang="ja-JP" sz="1800" dirty="0"/>
                        <a:t>18</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tcPr>
                </a:tc>
                <a:tc>
                  <a:txBody>
                    <a:bodyPr/>
                    <a:lstStyle/>
                    <a:p>
                      <a:pPr algn="ctr"/>
                      <a:r>
                        <a:rPr lang="en-US" altLang="ja-JP" dirty="0"/>
                        <a:t>Brix20</a:t>
                      </a:r>
                      <a:r>
                        <a:rPr lang="ja-JP" altLang="en-US" dirty="0"/>
                        <a:t>前後</a:t>
                      </a:r>
                    </a:p>
                  </a:txBody>
                  <a:tcPr>
                    <a:lnL w="12700" cap="flat" cmpd="sng" algn="ctr">
                      <a:solidFill>
                        <a:schemeClr val="tx1"/>
                      </a:solidFill>
                      <a:prstDash val="solid"/>
                      <a:round/>
                      <a:headEnd type="none" w="med" len="med"/>
                      <a:tailEnd type="none" w="med" len="med"/>
                    </a:lnL>
                    <a:lnT w="12700" cap="flat" cmpd="sng" algn="ctr">
                      <a:solidFill>
                        <a:schemeClr val="tx1"/>
                      </a:solidFill>
                      <a:prstDash val="solid"/>
                      <a:round/>
                      <a:headEnd type="none" w="med" len="med"/>
                      <a:tailEnd type="none" w="med" len="med"/>
                    </a:lnT>
                  </a:tcPr>
                </a:tc>
                <a:tc>
                  <a:txBody>
                    <a:bodyPr/>
                    <a:lstStyle/>
                    <a:p>
                      <a:pPr algn="ctr"/>
                      <a:r>
                        <a:rPr kumimoji="1" lang="en-US" altLang="ja-JP" sz="1800" dirty="0"/>
                        <a:t>Brix</a:t>
                      </a:r>
                      <a:r>
                        <a:rPr kumimoji="1" lang="ja-JP" altLang="en-US" sz="1800" dirty="0"/>
                        <a:t>≧</a:t>
                      </a:r>
                      <a:r>
                        <a:rPr kumimoji="1" lang="en-US" altLang="ja-JP" sz="1800" dirty="0"/>
                        <a:t>19</a:t>
                      </a:r>
                      <a:endParaRPr kumimoji="1" lang="ja-JP" altLang="en-US" sz="1800" dirty="0"/>
                    </a:p>
                  </a:txBody>
                  <a:tcP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4249239006"/>
                  </a:ext>
                </a:extLst>
              </a:tr>
              <a:tr h="397664">
                <a:tc vMerge="1">
                  <a:txBody>
                    <a:bodyPr/>
                    <a:lstStyle/>
                    <a:p>
                      <a:endParaRPr kumimoji="1" lang="ja-JP" altLang="en-US" dirty="0"/>
                    </a:p>
                  </a:txBody>
                  <a:tcPr/>
                </a:tc>
                <a:tc>
                  <a:txBody>
                    <a:bodyPr/>
                    <a:lstStyle/>
                    <a:p>
                      <a:pPr algn="ctr"/>
                      <a:r>
                        <a:rPr kumimoji="1" lang="ja-JP" altLang="en-US" sz="2000" dirty="0"/>
                        <a:t>量</a:t>
                      </a:r>
                    </a:p>
                  </a:txBody>
                  <a:tcPr>
                    <a:lnL w="12700" cmpd="sng">
                      <a:noFill/>
                    </a:lnL>
                    <a:lnR w="12700" cap="flat" cmpd="sng" algn="ctr">
                      <a:solidFill>
                        <a:schemeClr val="tx1"/>
                      </a:solidFill>
                      <a:prstDash val="solid"/>
                      <a:round/>
                      <a:headEnd type="none" w="med" len="med"/>
                      <a:tailEnd type="none" w="med" len="med"/>
                    </a:lnR>
                  </a:tcPr>
                </a:tc>
                <a:tc>
                  <a:txBody>
                    <a:bodyPr/>
                    <a:lstStyle/>
                    <a:p>
                      <a:pPr algn="ctr"/>
                      <a:r>
                        <a:rPr kumimoji="1" lang="en-US" altLang="ja-JP" sz="1800" dirty="0"/>
                        <a:t>1.5</a:t>
                      </a:r>
                      <a:r>
                        <a:rPr kumimoji="1" lang="ja-JP" altLang="en-US" sz="1800" dirty="0"/>
                        <a:t>～</a:t>
                      </a:r>
                      <a:r>
                        <a:rPr kumimoji="1" lang="en-US" altLang="ja-JP" sz="1800" dirty="0"/>
                        <a:t>2L</a:t>
                      </a:r>
                      <a:endParaRPr kumimoji="1" lang="ja-JP" altLang="en-US" sz="18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en-US" altLang="ja-JP" dirty="0"/>
                        <a:t>2</a:t>
                      </a:r>
                      <a:r>
                        <a:rPr lang="ja-JP" altLang="en-US" dirty="0"/>
                        <a:t>～</a:t>
                      </a:r>
                      <a:r>
                        <a:rPr lang="en-US" altLang="ja-JP" dirty="0"/>
                        <a:t>3L</a:t>
                      </a:r>
                      <a:endParaRPr lang="ja-JP" altLang="en-US" dirty="0"/>
                    </a:p>
                  </a:txBody>
                  <a:tcPr>
                    <a:lnL w="12700" cap="flat" cmpd="sng" algn="ctr">
                      <a:solidFill>
                        <a:schemeClr val="tx1"/>
                      </a:solidFill>
                      <a:prstDash val="solid"/>
                      <a:round/>
                      <a:headEnd type="none" w="med" len="med"/>
                      <a:tailEnd type="none" w="med" len="med"/>
                    </a:lnL>
                  </a:tcPr>
                </a:tc>
                <a:tc>
                  <a:txBody>
                    <a:bodyPr/>
                    <a:lstStyle/>
                    <a:p>
                      <a:pPr algn="ctr"/>
                      <a:r>
                        <a:rPr kumimoji="1" lang="ja-JP" altLang="en-US" sz="1800" dirty="0"/>
                        <a:t>２</a:t>
                      </a:r>
                      <a:r>
                        <a:rPr kumimoji="1" lang="en-US" altLang="ja-JP" sz="1800" dirty="0"/>
                        <a:t>L(</a:t>
                      </a:r>
                      <a:r>
                        <a:rPr kumimoji="1" lang="ja-JP" altLang="en-US" sz="1800" dirty="0"/>
                        <a:t>固定</a:t>
                      </a:r>
                      <a:r>
                        <a:rPr kumimoji="1" lang="en-US" altLang="ja-JP" sz="1800" dirty="0"/>
                        <a:t>)</a:t>
                      </a:r>
                      <a:endParaRPr kumimoji="1" lang="ja-JP" altLang="en-US" sz="1800" dirty="0"/>
                    </a:p>
                  </a:txBody>
                  <a:tcPr/>
                </a:tc>
                <a:extLst>
                  <a:ext uri="{0D108BD9-81ED-4DB2-BD59-A6C34878D82A}">
                    <a16:rowId xmlns:a16="http://schemas.microsoft.com/office/drawing/2014/main" val="3215470379"/>
                  </a:ext>
                </a:extLst>
              </a:tr>
              <a:tr h="397664">
                <a:tc vMerge="1">
                  <a:txBody>
                    <a:bodyPr/>
                    <a:lstStyle/>
                    <a:p>
                      <a:endParaRPr kumimoji="1" lang="ja-JP" altLang="en-US" dirty="0"/>
                    </a:p>
                  </a:txBody>
                  <a:tcPr/>
                </a:tc>
                <a:tc>
                  <a:txBody>
                    <a:bodyPr/>
                    <a:lstStyle/>
                    <a:p>
                      <a:pPr algn="ctr"/>
                      <a:r>
                        <a:rPr kumimoji="1" lang="ja-JP" altLang="en-US" sz="2000" dirty="0"/>
                        <a:t>方法</a:t>
                      </a:r>
                    </a:p>
                  </a:txBody>
                  <a:tcPr>
                    <a:lnL w="12700" cmpd="sng">
                      <a:noFill/>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自力</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algn="ctr"/>
                      <a:r>
                        <a:rPr lang="ja-JP" altLang="en-US" dirty="0"/>
                        <a:t>自力</a:t>
                      </a:r>
                    </a:p>
                  </a:txBody>
                  <a:tcPr>
                    <a:lnL w="12700" cap="flat" cmpd="sng" algn="ctr">
                      <a:solidFill>
                        <a:schemeClr val="tx1"/>
                      </a:solidFill>
                      <a:prstDash val="solid"/>
                      <a:round/>
                      <a:headEnd type="none" w="med" len="med"/>
                      <a:tailEnd type="none" w="med" len="med"/>
                    </a:ln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ストマックチューブ</a:t>
                      </a:r>
                    </a:p>
                  </a:txBody>
                  <a:tcPr/>
                </a:tc>
                <a:extLst>
                  <a:ext uri="{0D108BD9-81ED-4DB2-BD59-A6C34878D82A}">
                    <a16:rowId xmlns:a16="http://schemas.microsoft.com/office/drawing/2014/main" val="203122599"/>
                  </a:ext>
                </a:extLst>
              </a:tr>
              <a:tr h="397664">
                <a:tc vMerge="1">
                  <a:txBody>
                    <a:bodyPr/>
                    <a:lstStyle/>
                    <a:p>
                      <a:endParaRPr kumimoji="1" lang="ja-JP" altLang="en-US" dirty="0"/>
                    </a:p>
                  </a:txBody>
                  <a:tcPr/>
                </a:tc>
                <a:tc>
                  <a:txBody>
                    <a:bodyPr/>
                    <a:lstStyle/>
                    <a:p>
                      <a:pPr algn="ctr"/>
                      <a:r>
                        <a:rPr kumimoji="1" lang="ja-JP" altLang="en-US" sz="2000" dirty="0"/>
                        <a:t>時間</a:t>
                      </a:r>
                    </a:p>
                  </a:txBody>
                  <a:tcPr>
                    <a:lnL w="12700" cmpd="sng">
                      <a:noFill/>
                    </a:lnL>
                    <a:lnR w="12700" cap="flat" cmpd="sng" algn="ctr">
                      <a:solidFill>
                        <a:schemeClr val="tx1"/>
                      </a:solidFill>
                      <a:prstDash val="solid"/>
                      <a:round/>
                      <a:headEnd type="none" w="med" len="med"/>
                      <a:tailEnd type="none" w="med" len="med"/>
                    </a:lnR>
                  </a:tcPr>
                </a:tc>
                <a:tc>
                  <a:txBody>
                    <a:bodyPr/>
                    <a:lstStyle/>
                    <a:p>
                      <a:pPr algn="ctr"/>
                      <a:r>
                        <a:rPr kumimoji="1" lang="ja-JP" altLang="en-US" sz="1800" dirty="0"/>
                        <a:t>出生後</a:t>
                      </a:r>
                      <a:r>
                        <a:rPr kumimoji="1" lang="en-US" altLang="ja-JP" sz="1800" dirty="0"/>
                        <a:t>24</a:t>
                      </a:r>
                      <a:r>
                        <a:rPr kumimoji="1" lang="ja-JP" altLang="en-US" sz="1800" dirty="0"/>
                        <a:t>時間以内</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1" lang="ja-JP" altLang="en-US" sz="1800" dirty="0"/>
                        <a:t>出生後</a:t>
                      </a:r>
                      <a:r>
                        <a:rPr kumimoji="1" lang="en-US" altLang="ja-JP" sz="1800" dirty="0"/>
                        <a:t>24</a:t>
                      </a:r>
                      <a:r>
                        <a:rPr kumimoji="1" lang="ja-JP" altLang="en-US" sz="1800" dirty="0"/>
                        <a:t>時間以内</a:t>
                      </a:r>
                    </a:p>
                  </a:txBody>
                  <a:tcPr>
                    <a:lnL w="12700" cap="flat" cmpd="sng" algn="ctr">
                      <a:solidFill>
                        <a:schemeClr val="tx1"/>
                      </a:solidFill>
                      <a:prstDash val="solid"/>
                      <a:round/>
                      <a:headEnd type="none" w="med" len="med"/>
                      <a:tailEnd type="none" w="med" len="med"/>
                    </a:lnL>
                  </a:tcPr>
                </a:tc>
                <a:tc>
                  <a:txBody>
                    <a:bodyPr/>
                    <a:lstStyle/>
                    <a:p>
                      <a:pPr algn="ctr"/>
                      <a:r>
                        <a:rPr kumimoji="1" lang="en-US" altLang="ja-JP" sz="1800" dirty="0"/>
                        <a:t>1</a:t>
                      </a:r>
                      <a:r>
                        <a:rPr kumimoji="1" lang="ja-JP" altLang="en-US" sz="1800" dirty="0"/>
                        <a:t>回目から</a:t>
                      </a:r>
                      <a:r>
                        <a:rPr kumimoji="1" lang="en-US" altLang="ja-JP" sz="1800" dirty="0"/>
                        <a:t>5</a:t>
                      </a:r>
                      <a:r>
                        <a:rPr kumimoji="1" lang="ja-JP" altLang="en-US" sz="1800" dirty="0"/>
                        <a:t>時間以降</a:t>
                      </a:r>
                    </a:p>
                  </a:txBody>
                  <a:tcPr/>
                </a:tc>
                <a:extLst>
                  <a:ext uri="{0D108BD9-81ED-4DB2-BD59-A6C34878D82A}">
                    <a16:rowId xmlns:a16="http://schemas.microsoft.com/office/drawing/2014/main" val="1059787894"/>
                  </a:ext>
                </a:extLst>
              </a:tr>
            </a:tbl>
          </a:graphicData>
        </a:graphic>
      </p:graphicFrame>
      <p:sp>
        <p:nvSpPr>
          <p:cNvPr id="5" name="テキスト ボックス 4">
            <a:extLst>
              <a:ext uri="{FF2B5EF4-FFF2-40B4-BE49-F238E27FC236}">
                <a16:creationId xmlns:a16="http://schemas.microsoft.com/office/drawing/2014/main" id="{D70C1B63-3E12-4406-9EA9-8592A14E7418}"/>
              </a:ext>
            </a:extLst>
          </p:cNvPr>
          <p:cNvSpPr txBox="1"/>
          <p:nvPr/>
        </p:nvSpPr>
        <p:spPr>
          <a:xfrm>
            <a:off x="838200" y="1690688"/>
            <a:ext cx="10999472" cy="830997"/>
          </a:xfrm>
          <a:prstGeom prst="rect">
            <a:avLst/>
          </a:prstGeom>
          <a:noFill/>
        </p:spPr>
        <p:txBody>
          <a:bodyPr wrap="square">
            <a:spAutoFit/>
          </a:bodyPr>
          <a:lstStyle/>
          <a:p>
            <a:pPr marL="342900" indent="-342900">
              <a:buFont typeface="Arial" panose="020B0604020202020204" pitchFamily="34" charset="0"/>
              <a:buChar char="•"/>
            </a:pPr>
            <a:r>
              <a:rPr lang="ja-JP" altLang="en-US" sz="2400" dirty="0"/>
              <a:t>供試牛：</a:t>
            </a:r>
            <a:r>
              <a:rPr lang="en-US" altLang="ja-JP" sz="2400" dirty="0"/>
              <a:t>26</a:t>
            </a:r>
            <a:r>
              <a:rPr lang="ja-JP" altLang="en-US" sz="2400" dirty="0"/>
              <a:t>頭　</a:t>
            </a:r>
            <a:endParaRPr lang="en-US" altLang="ja-JP" sz="2400" dirty="0"/>
          </a:p>
          <a:p>
            <a:pPr marL="0" indent="0">
              <a:buNone/>
            </a:pPr>
            <a:r>
              <a:rPr lang="ja-JP" altLang="en-US" sz="2400" dirty="0">
                <a:solidFill>
                  <a:schemeClr val="tx1">
                    <a:lumMod val="65000"/>
                    <a:lumOff val="35000"/>
                  </a:schemeClr>
                </a:solidFill>
              </a:rPr>
              <a:t>　</a:t>
            </a:r>
            <a:r>
              <a:rPr lang="en-US" altLang="ja-JP" sz="2400" dirty="0">
                <a:solidFill>
                  <a:schemeClr val="tx1">
                    <a:lumMod val="65000"/>
                    <a:lumOff val="35000"/>
                  </a:schemeClr>
                </a:solidFill>
              </a:rPr>
              <a:t>(</a:t>
            </a:r>
            <a:r>
              <a:rPr lang="ja-JP" altLang="en-US" sz="2400" dirty="0">
                <a:solidFill>
                  <a:schemeClr val="accent2"/>
                </a:solidFill>
              </a:rPr>
              <a:t>ホルスタイン種</a:t>
            </a:r>
            <a:r>
              <a:rPr lang="ja-JP" altLang="en-US" sz="2400" dirty="0"/>
              <a:t>：</a:t>
            </a:r>
            <a:r>
              <a:rPr lang="en-US" altLang="ja-JP" sz="2400" dirty="0"/>
              <a:t>9</a:t>
            </a:r>
            <a:r>
              <a:rPr lang="ja-JP" altLang="en-US" sz="2400" dirty="0"/>
              <a:t>頭　　</a:t>
            </a:r>
            <a:r>
              <a:rPr kumimoji="1" lang="en-US" altLang="ja-JP" sz="2400" dirty="0">
                <a:solidFill>
                  <a:schemeClr val="accent1"/>
                </a:solidFill>
              </a:rPr>
              <a:t>F1</a:t>
            </a:r>
            <a:r>
              <a:rPr kumimoji="1" lang="ja-JP" altLang="en-US" sz="2400" dirty="0"/>
              <a:t>：</a:t>
            </a:r>
            <a:r>
              <a:rPr kumimoji="1" lang="en-US" altLang="ja-JP" sz="2400" dirty="0"/>
              <a:t>13</a:t>
            </a:r>
            <a:r>
              <a:rPr kumimoji="1" lang="ja-JP" altLang="en-US" sz="2400" dirty="0"/>
              <a:t>頭</a:t>
            </a:r>
            <a:r>
              <a:rPr lang="ja-JP" altLang="en-US" sz="2400" dirty="0"/>
              <a:t>　　</a:t>
            </a:r>
            <a:r>
              <a:rPr kumimoji="1" lang="ja-JP" altLang="en-US" sz="2400" dirty="0">
                <a:solidFill>
                  <a:schemeClr val="bg2">
                    <a:lumMod val="50000"/>
                  </a:schemeClr>
                </a:solidFill>
              </a:rPr>
              <a:t>和牛</a:t>
            </a:r>
            <a:r>
              <a:rPr kumimoji="1" lang="ja-JP" altLang="en-US" sz="2400" dirty="0"/>
              <a:t>：</a:t>
            </a:r>
            <a:r>
              <a:rPr lang="en-US" altLang="ja-JP" sz="2400" dirty="0"/>
              <a:t>25</a:t>
            </a:r>
            <a:r>
              <a:rPr lang="ja-JP" altLang="en-US" sz="2400" dirty="0"/>
              <a:t>頭</a:t>
            </a:r>
            <a:r>
              <a:rPr lang="en-US" altLang="ja-JP" sz="2400" dirty="0"/>
              <a:t>)</a:t>
            </a:r>
            <a:endParaRPr kumimoji="1" lang="ja-JP" altLang="en-US" sz="2400" dirty="0"/>
          </a:p>
        </p:txBody>
      </p:sp>
    </p:spTree>
    <p:extLst>
      <p:ext uri="{BB962C8B-B14F-4D97-AF65-F5344CB8AC3E}">
        <p14:creationId xmlns:p14="http://schemas.microsoft.com/office/powerpoint/2010/main" val="604624557"/>
      </p:ext>
    </p:extLst>
  </p:cSld>
  <p:clrMapOvr>
    <a:masterClrMapping/>
  </p:clrMapOvr>
  <mc:AlternateContent xmlns:mc="http://schemas.openxmlformats.org/markup-compatibility/2006" xmlns:p14="http://schemas.microsoft.com/office/powerpoint/2010/main">
    <mc:Choice Requires="p14">
      <p:transition spd="slow" p14:dur="2000" advTm="35600"/>
    </mc:Choice>
    <mc:Fallback xmlns="">
      <p:transition spd="slow" advTm="35600"/>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508184" y="95425"/>
            <a:ext cx="8208912" cy="830997"/>
          </a:xfrm>
          <a:prstGeom prst="rect">
            <a:avLst/>
          </a:prstGeom>
          <a:noFill/>
        </p:spPr>
        <p:txBody>
          <a:bodyPr wrap="square" rtlCol="0">
            <a:spAutoFit/>
          </a:bodyPr>
          <a:lstStyle/>
          <a:p>
            <a:pPr algn="ctr"/>
            <a:r>
              <a:rPr lang="en-US" altLang="ja-JP" sz="2400" b="1" u="sng" dirty="0"/>
              <a:t>Radial Immunodiffusion Test For Bovine IgG</a:t>
            </a:r>
            <a:endParaRPr lang="en-US" altLang="ja-JP" sz="1050" b="1" dirty="0"/>
          </a:p>
          <a:p>
            <a:pPr algn="ctr"/>
            <a:r>
              <a:rPr lang="ja-JP" altLang="en-US" sz="2400" b="1" dirty="0"/>
              <a:t>放射免疫拡散法（</a:t>
            </a:r>
            <a:r>
              <a:rPr lang="en-US" altLang="ja-JP" sz="2400" b="1" dirty="0"/>
              <a:t>RID</a:t>
            </a:r>
            <a:r>
              <a:rPr lang="ja-JP" altLang="en-US" sz="2400" b="1" dirty="0"/>
              <a:t>）を用いた</a:t>
            </a:r>
            <a:r>
              <a:rPr lang="en-US" altLang="ja-JP" sz="2400" b="1" dirty="0"/>
              <a:t>IgG</a:t>
            </a:r>
            <a:r>
              <a:rPr lang="ja-JP" altLang="en-US" sz="2400" b="1" dirty="0"/>
              <a:t>濃度測定キット</a:t>
            </a:r>
          </a:p>
        </p:txBody>
      </p:sp>
      <p:sp>
        <p:nvSpPr>
          <p:cNvPr id="6" name="コンテンツ プレースホルダー 2">
            <a:extLst>
              <a:ext uri="{FF2B5EF4-FFF2-40B4-BE49-F238E27FC236}">
                <a16:creationId xmlns:a16="http://schemas.microsoft.com/office/drawing/2014/main" id="{C7530932-1ABE-486E-88D7-A90BD41237A6}"/>
              </a:ext>
            </a:extLst>
          </p:cNvPr>
          <p:cNvSpPr>
            <a:spLocks noGrp="1"/>
          </p:cNvSpPr>
          <p:nvPr>
            <p:ph idx="1"/>
          </p:nvPr>
        </p:nvSpPr>
        <p:spPr>
          <a:xfrm>
            <a:off x="-219367" y="1165614"/>
            <a:ext cx="10607040" cy="5674790"/>
          </a:xfrm>
        </p:spPr>
        <p:txBody>
          <a:bodyPr>
            <a:normAutofit/>
          </a:bodyPr>
          <a:lstStyle/>
          <a:p>
            <a:pPr marL="0" indent="0">
              <a:buNone/>
            </a:pPr>
            <a:r>
              <a:rPr lang="ja-JP" altLang="en-US" sz="2400" b="1" dirty="0"/>
              <a:t>                         ・ 標準液（</a:t>
            </a:r>
            <a:r>
              <a:rPr lang="en-US" altLang="ja-JP" sz="2400" b="1" dirty="0"/>
              <a:t>2803mg/dl, 1472mg/dl, 180mg/dl)	</a:t>
            </a:r>
            <a:endParaRPr lang="en-US" altLang="ja-JP" b="1" dirty="0"/>
          </a:p>
          <a:p>
            <a:pPr marL="0" indent="0">
              <a:buNone/>
            </a:pPr>
            <a:r>
              <a:rPr lang="ja-JP" altLang="en-US" b="1" dirty="0"/>
              <a:t>                     ・ </a:t>
            </a:r>
            <a:r>
              <a:rPr lang="ja-JP" altLang="en-US" sz="2400" b="1" dirty="0"/>
              <a:t>検体</a:t>
            </a:r>
            <a:r>
              <a:rPr lang="en-US" altLang="ja-JP" sz="2400" b="1" dirty="0"/>
              <a:t>(</a:t>
            </a:r>
            <a:r>
              <a:rPr lang="ja-JP" altLang="en-US" sz="2400" b="1" dirty="0"/>
              <a:t>血清：</a:t>
            </a:r>
            <a:r>
              <a:rPr lang="en-US" altLang="ja-JP" sz="2400" b="1" dirty="0"/>
              <a:t>3</a:t>
            </a:r>
            <a:r>
              <a:rPr lang="ja-JP" altLang="en-US" sz="2400" b="1" dirty="0"/>
              <a:t>倍希釈、初乳：</a:t>
            </a:r>
            <a:r>
              <a:rPr lang="en-US" altLang="ja-JP" sz="2400" b="1" dirty="0"/>
              <a:t>6</a:t>
            </a:r>
            <a:r>
              <a:rPr lang="ja-JP" altLang="en-US" sz="2400" b="1" dirty="0"/>
              <a:t>倍希釈</a:t>
            </a:r>
            <a:r>
              <a:rPr lang="en-US" altLang="ja-JP" sz="2400" b="1" dirty="0"/>
              <a:t>)</a:t>
            </a:r>
            <a:endParaRPr lang="ja-JP" altLang="en-US" sz="2400" b="1" dirty="0"/>
          </a:p>
        </p:txBody>
      </p:sp>
      <p:sp>
        <p:nvSpPr>
          <p:cNvPr id="7" name="右中かっこ 6">
            <a:extLst>
              <a:ext uri="{FF2B5EF4-FFF2-40B4-BE49-F238E27FC236}">
                <a16:creationId xmlns:a16="http://schemas.microsoft.com/office/drawing/2014/main" id="{ED06D36A-E92D-4F1D-9E19-5E2832BDB163}"/>
              </a:ext>
            </a:extLst>
          </p:cNvPr>
          <p:cNvSpPr/>
          <p:nvPr/>
        </p:nvSpPr>
        <p:spPr>
          <a:xfrm rot="10800000">
            <a:off x="1804328" y="1175543"/>
            <a:ext cx="288032" cy="792088"/>
          </a:xfrm>
          <a:prstGeom prst="rightBrace">
            <a:avLst/>
          </a:prstGeom>
          <a:ln w="19050">
            <a:solidFill>
              <a:schemeClr val="tx1"/>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a:p>
        </p:txBody>
      </p:sp>
      <p:sp>
        <p:nvSpPr>
          <p:cNvPr id="8" name="テキスト ボックス 7">
            <a:extLst>
              <a:ext uri="{FF2B5EF4-FFF2-40B4-BE49-F238E27FC236}">
                <a16:creationId xmlns:a16="http://schemas.microsoft.com/office/drawing/2014/main" id="{8C9DE38E-5C85-4E6A-BC87-2C839D0E08C3}"/>
              </a:ext>
            </a:extLst>
          </p:cNvPr>
          <p:cNvSpPr txBox="1"/>
          <p:nvPr/>
        </p:nvSpPr>
        <p:spPr>
          <a:xfrm>
            <a:off x="27728" y="1135476"/>
            <a:ext cx="1984608" cy="830997"/>
          </a:xfrm>
          <a:prstGeom prst="rect">
            <a:avLst/>
          </a:prstGeom>
          <a:noFill/>
        </p:spPr>
        <p:txBody>
          <a:bodyPr wrap="square" rtlCol="0">
            <a:spAutoFit/>
          </a:bodyPr>
          <a:lstStyle/>
          <a:p>
            <a:pPr algn="ctr"/>
            <a:r>
              <a:rPr lang="ja-JP" altLang="en-US" sz="2400" dirty="0"/>
              <a:t>① </a:t>
            </a:r>
            <a:r>
              <a:rPr lang="en-US" altLang="ja-JP" sz="2400" dirty="0"/>
              <a:t>5μl/well </a:t>
            </a:r>
          </a:p>
          <a:p>
            <a:pPr algn="ctr"/>
            <a:r>
              <a:rPr lang="ja-JP" altLang="en-US" sz="2400" dirty="0"/>
              <a:t>滴下</a:t>
            </a:r>
          </a:p>
        </p:txBody>
      </p:sp>
      <p:sp>
        <p:nvSpPr>
          <p:cNvPr id="12" name="テキスト ボックス 11">
            <a:extLst>
              <a:ext uri="{FF2B5EF4-FFF2-40B4-BE49-F238E27FC236}">
                <a16:creationId xmlns:a16="http://schemas.microsoft.com/office/drawing/2014/main" id="{21CA705E-2C68-481B-AADE-B283C7BC4601}"/>
              </a:ext>
            </a:extLst>
          </p:cNvPr>
          <p:cNvSpPr txBox="1"/>
          <p:nvPr/>
        </p:nvSpPr>
        <p:spPr>
          <a:xfrm>
            <a:off x="81096" y="2618380"/>
            <a:ext cx="2501006" cy="461665"/>
          </a:xfrm>
          <a:prstGeom prst="rect">
            <a:avLst/>
          </a:prstGeom>
          <a:noFill/>
        </p:spPr>
        <p:txBody>
          <a:bodyPr wrap="none" rtlCol="0">
            <a:spAutoFit/>
          </a:bodyPr>
          <a:lstStyle/>
          <a:p>
            <a:pPr algn="ctr"/>
            <a:r>
              <a:rPr lang="ja-JP" altLang="en-US" sz="2400" dirty="0"/>
              <a:t>② 室温</a:t>
            </a:r>
            <a:r>
              <a:rPr lang="en-US" altLang="ja-JP" sz="2400" dirty="0"/>
              <a:t>, 24h</a:t>
            </a:r>
            <a:r>
              <a:rPr lang="ja-JP" altLang="en-US" sz="2400" dirty="0"/>
              <a:t>静置</a:t>
            </a:r>
          </a:p>
        </p:txBody>
      </p:sp>
      <p:sp>
        <p:nvSpPr>
          <p:cNvPr id="16" name="テキスト ボックス 15">
            <a:extLst>
              <a:ext uri="{FF2B5EF4-FFF2-40B4-BE49-F238E27FC236}">
                <a16:creationId xmlns:a16="http://schemas.microsoft.com/office/drawing/2014/main" id="{C21766BE-885D-44E5-A99E-6F7174BE8795}"/>
              </a:ext>
            </a:extLst>
          </p:cNvPr>
          <p:cNvSpPr txBox="1"/>
          <p:nvPr/>
        </p:nvSpPr>
        <p:spPr>
          <a:xfrm>
            <a:off x="-219367" y="3743350"/>
            <a:ext cx="4668624" cy="800219"/>
          </a:xfrm>
          <a:prstGeom prst="rect">
            <a:avLst/>
          </a:prstGeom>
          <a:noFill/>
        </p:spPr>
        <p:txBody>
          <a:bodyPr wrap="square" rtlCol="0">
            <a:spAutoFit/>
          </a:bodyPr>
          <a:lstStyle/>
          <a:p>
            <a:pPr algn="ctr"/>
            <a:r>
              <a:rPr lang="ja-JP" altLang="en-US" sz="2300" dirty="0"/>
              <a:t>③ 各</a:t>
            </a:r>
            <a:r>
              <a:rPr lang="en-US" altLang="ja-JP" sz="2300" dirty="0"/>
              <a:t>well</a:t>
            </a:r>
            <a:r>
              <a:rPr lang="ja-JP" altLang="en-US" sz="2300" dirty="0"/>
              <a:t>の沈降円直径を測定</a:t>
            </a:r>
            <a:endParaRPr lang="en-US" altLang="ja-JP" sz="2300" dirty="0"/>
          </a:p>
          <a:p>
            <a:pPr algn="ctr"/>
            <a:r>
              <a:rPr lang="ja-JP" altLang="en-US" sz="2300" dirty="0"/>
              <a:t>標準液にて検量線作成</a:t>
            </a:r>
            <a:endParaRPr lang="en-US" altLang="ja-JP" sz="2300" dirty="0"/>
          </a:p>
        </p:txBody>
      </p:sp>
      <p:sp>
        <p:nvSpPr>
          <p:cNvPr id="34" name="矢印: 右 33">
            <a:extLst>
              <a:ext uri="{FF2B5EF4-FFF2-40B4-BE49-F238E27FC236}">
                <a16:creationId xmlns:a16="http://schemas.microsoft.com/office/drawing/2014/main" id="{9E6A2AE1-E75C-414F-AB2A-4EE38A64E0BA}"/>
              </a:ext>
            </a:extLst>
          </p:cNvPr>
          <p:cNvSpPr/>
          <p:nvPr/>
        </p:nvSpPr>
        <p:spPr>
          <a:xfrm rot="5400000">
            <a:off x="771696" y="4631162"/>
            <a:ext cx="496668" cy="456487"/>
          </a:xfrm>
          <a:prstGeom prst="rightArrow">
            <a:avLst>
              <a:gd name="adj1" fmla="val 30771"/>
              <a:gd name="adj2" fmla="val 5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5" name="テキスト ボックス 34">
            <a:extLst>
              <a:ext uri="{FF2B5EF4-FFF2-40B4-BE49-F238E27FC236}">
                <a16:creationId xmlns:a16="http://schemas.microsoft.com/office/drawing/2014/main" id="{A7807A46-408E-4C11-B8DD-8EA451853610}"/>
              </a:ext>
            </a:extLst>
          </p:cNvPr>
          <p:cNvSpPr txBox="1"/>
          <p:nvPr/>
        </p:nvSpPr>
        <p:spPr>
          <a:xfrm>
            <a:off x="81096" y="5183351"/>
            <a:ext cx="4727577" cy="461665"/>
          </a:xfrm>
          <a:prstGeom prst="rect">
            <a:avLst/>
          </a:prstGeom>
          <a:noFill/>
        </p:spPr>
        <p:txBody>
          <a:bodyPr wrap="none" rtlCol="0">
            <a:spAutoFit/>
          </a:bodyPr>
          <a:lstStyle/>
          <a:p>
            <a:pPr algn="ctr"/>
            <a:r>
              <a:rPr lang="ja-JP" altLang="en-US" sz="2400" b="1" dirty="0">
                <a:solidFill>
                  <a:srgbClr val="FF0000"/>
                </a:solidFill>
              </a:rPr>
              <a:t>④ 各検体の</a:t>
            </a:r>
            <a:r>
              <a:rPr lang="en-US" altLang="ja-JP" sz="2400" b="1" dirty="0">
                <a:solidFill>
                  <a:srgbClr val="FF0000"/>
                </a:solidFill>
              </a:rPr>
              <a:t>IgG</a:t>
            </a:r>
            <a:r>
              <a:rPr lang="ja-JP" altLang="en-US" sz="2400" b="1" dirty="0">
                <a:solidFill>
                  <a:srgbClr val="FF0000"/>
                </a:solidFill>
              </a:rPr>
              <a:t>濃度</a:t>
            </a:r>
            <a:r>
              <a:rPr lang="en-US" altLang="ja-JP" sz="2400" b="1" dirty="0">
                <a:solidFill>
                  <a:srgbClr val="FF0000"/>
                </a:solidFill>
              </a:rPr>
              <a:t>(</a:t>
            </a:r>
            <a:r>
              <a:rPr lang="ja-JP" altLang="en-US" sz="2400" b="1" dirty="0">
                <a:solidFill>
                  <a:srgbClr val="FF0000"/>
                </a:solidFill>
              </a:rPr>
              <a:t>ｘ軸</a:t>
            </a:r>
            <a:r>
              <a:rPr lang="en-US" altLang="ja-JP" sz="2400" b="1" dirty="0">
                <a:solidFill>
                  <a:srgbClr val="FF0000"/>
                </a:solidFill>
              </a:rPr>
              <a:t>)</a:t>
            </a:r>
            <a:r>
              <a:rPr lang="ja-JP" altLang="en-US" sz="2400" b="1" dirty="0">
                <a:solidFill>
                  <a:srgbClr val="FF0000"/>
                </a:solidFill>
              </a:rPr>
              <a:t>を推定</a:t>
            </a:r>
            <a:endParaRPr lang="en-US" altLang="ja-JP" sz="2400" b="1" dirty="0">
              <a:solidFill>
                <a:srgbClr val="FF0000"/>
              </a:solidFill>
            </a:endParaRPr>
          </a:p>
        </p:txBody>
      </p:sp>
      <p:grpSp>
        <p:nvGrpSpPr>
          <p:cNvPr id="11" name="グループ化 10">
            <a:extLst>
              <a:ext uri="{FF2B5EF4-FFF2-40B4-BE49-F238E27FC236}">
                <a16:creationId xmlns:a16="http://schemas.microsoft.com/office/drawing/2014/main" id="{78B5D45B-330C-476D-96D3-5F189E2DFE5A}"/>
              </a:ext>
            </a:extLst>
          </p:cNvPr>
          <p:cNvGrpSpPr/>
          <p:nvPr/>
        </p:nvGrpSpPr>
        <p:grpSpPr>
          <a:xfrm>
            <a:off x="4779715" y="2400546"/>
            <a:ext cx="6881574" cy="3989496"/>
            <a:chOff x="209795" y="2492814"/>
            <a:chExt cx="5889852" cy="3229001"/>
          </a:xfrm>
        </p:grpSpPr>
        <p:sp>
          <p:nvSpPr>
            <p:cNvPr id="46" name="テキスト ボックス 45"/>
            <p:cNvSpPr txBox="1"/>
            <p:nvPr/>
          </p:nvSpPr>
          <p:spPr>
            <a:xfrm>
              <a:off x="3483428" y="3492678"/>
              <a:ext cx="505267" cy="369332"/>
            </a:xfrm>
            <a:prstGeom prst="rect">
              <a:avLst/>
            </a:prstGeom>
            <a:noFill/>
          </p:spPr>
          <p:txBody>
            <a:bodyPr wrap="none" rtlCol="0">
              <a:spAutoFit/>
            </a:bodyPr>
            <a:lstStyle/>
            <a:p>
              <a:r>
                <a:rPr lang="en-US" altLang="ja-JP" b="1" dirty="0">
                  <a:ln w="3175">
                    <a:solidFill>
                      <a:schemeClr val="bg1">
                        <a:alpha val="0"/>
                      </a:schemeClr>
                    </a:solidFill>
                  </a:ln>
                  <a:solidFill>
                    <a:schemeClr val="bg1"/>
                  </a:solidFill>
                  <a:effectLst>
                    <a:outerShdw blurRad="50800" dir="5400000" sx="1000" sy="1000" algn="ctr" rotWithShape="0">
                      <a:srgbClr val="000000">
                        <a:alpha val="43137"/>
                      </a:srgbClr>
                    </a:outerShdw>
                  </a:effectLst>
                  <a:latin typeface="Arial" panose="020B0604020202020204" pitchFamily="34" charset="0"/>
                  <a:cs typeface="Arial" panose="020B0604020202020204" pitchFamily="34" charset="0"/>
                </a:rPr>
                <a:t>HE</a:t>
              </a:r>
              <a:endParaRPr lang="ja-JP" altLang="en-US" b="1" dirty="0">
                <a:ln w="3175">
                  <a:solidFill>
                    <a:schemeClr val="bg1">
                      <a:alpha val="0"/>
                    </a:schemeClr>
                  </a:solidFill>
                </a:ln>
                <a:solidFill>
                  <a:schemeClr val="bg1"/>
                </a:solidFill>
                <a:effectLst>
                  <a:outerShdw blurRad="50800" dir="5400000" sx="1000" sy="1000" algn="ctr" rotWithShape="0">
                    <a:srgbClr val="000000">
                      <a:alpha val="43137"/>
                    </a:srgbClr>
                  </a:outerShdw>
                </a:effectLst>
                <a:latin typeface="Arial" panose="020B0604020202020204" pitchFamily="34" charset="0"/>
                <a:cs typeface="Arial" panose="020B0604020202020204" pitchFamily="34" charset="0"/>
              </a:endParaRPr>
            </a:p>
          </p:txBody>
        </p:sp>
        <p:pic>
          <p:nvPicPr>
            <p:cNvPr id="2" name="図 1">
              <a:extLst>
                <a:ext uri="{FF2B5EF4-FFF2-40B4-BE49-F238E27FC236}">
                  <a16:creationId xmlns:a16="http://schemas.microsoft.com/office/drawing/2014/main" id="{3402A750-8E76-4CAA-9ADB-BB8361F2CAC2}"/>
                </a:ext>
              </a:extLst>
            </p:cNvPr>
            <p:cNvPicPr>
              <a:picLocks noChangeAspect="1"/>
            </p:cNvPicPr>
            <p:nvPr/>
          </p:nvPicPr>
          <p:blipFill rotWithShape="1">
            <a:blip r:embed="rId3"/>
            <a:srcRect l="1662" t="15146" r="2689" b="5248"/>
            <a:stretch/>
          </p:blipFill>
          <p:spPr>
            <a:xfrm>
              <a:off x="637243" y="2741401"/>
              <a:ext cx="5462404" cy="2584363"/>
            </a:xfrm>
            <a:prstGeom prst="rect">
              <a:avLst/>
            </a:prstGeom>
          </p:spPr>
        </p:pic>
        <p:sp>
          <p:nvSpPr>
            <p:cNvPr id="3" name="テキスト ボックス 2">
              <a:extLst>
                <a:ext uri="{FF2B5EF4-FFF2-40B4-BE49-F238E27FC236}">
                  <a16:creationId xmlns:a16="http://schemas.microsoft.com/office/drawing/2014/main" id="{AB0688B6-4730-42E0-A6AE-DC62CE3D5F95}"/>
                </a:ext>
              </a:extLst>
            </p:cNvPr>
            <p:cNvSpPr txBox="1"/>
            <p:nvPr/>
          </p:nvSpPr>
          <p:spPr>
            <a:xfrm rot="16200000">
              <a:off x="-1000926" y="3703535"/>
              <a:ext cx="2821551" cy="400110"/>
            </a:xfrm>
            <a:prstGeom prst="rect">
              <a:avLst/>
            </a:prstGeom>
            <a:noFill/>
          </p:spPr>
          <p:txBody>
            <a:bodyPr wrap="square" rtlCol="0">
              <a:spAutoFit/>
            </a:bodyPr>
            <a:lstStyle/>
            <a:p>
              <a:r>
                <a:rPr lang="ja-JP" altLang="en-US" dirty="0"/>
                <a:t>沈降円直径の</a:t>
              </a:r>
              <a:r>
                <a:rPr lang="en-US" altLang="ja-JP" sz="2000" dirty="0"/>
                <a:t>2</a:t>
              </a:r>
              <a:r>
                <a:rPr lang="ja-JP" altLang="en-US" dirty="0"/>
                <a:t>乗</a:t>
              </a:r>
              <a:r>
                <a:rPr lang="en-US" altLang="ja-JP" dirty="0"/>
                <a:t>(mm</a:t>
              </a:r>
              <a:r>
                <a:rPr lang="en-US" altLang="ja-JP" baseline="30000" dirty="0"/>
                <a:t>2</a:t>
              </a:r>
              <a:r>
                <a:rPr lang="en-US" altLang="ja-JP" dirty="0"/>
                <a:t>)</a:t>
              </a:r>
              <a:endParaRPr lang="ja-JP" altLang="en-US" dirty="0"/>
            </a:p>
          </p:txBody>
        </p:sp>
        <p:sp>
          <p:nvSpPr>
            <p:cNvPr id="4" name="テキスト ボックス 3">
              <a:extLst>
                <a:ext uri="{FF2B5EF4-FFF2-40B4-BE49-F238E27FC236}">
                  <a16:creationId xmlns:a16="http://schemas.microsoft.com/office/drawing/2014/main" id="{0599D8BE-11FA-4F56-80F0-BD02848BE1A4}"/>
                </a:ext>
              </a:extLst>
            </p:cNvPr>
            <p:cNvSpPr txBox="1"/>
            <p:nvPr/>
          </p:nvSpPr>
          <p:spPr>
            <a:xfrm>
              <a:off x="2469112" y="5352483"/>
              <a:ext cx="1819730" cy="369332"/>
            </a:xfrm>
            <a:prstGeom prst="rect">
              <a:avLst/>
            </a:prstGeom>
            <a:noFill/>
          </p:spPr>
          <p:txBody>
            <a:bodyPr wrap="square" rtlCol="0">
              <a:spAutoFit/>
            </a:bodyPr>
            <a:lstStyle/>
            <a:p>
              <a:r>
                <a:rPr lang="en-US" altLang="ja-JP" dirty="0"/>
                <a:t>IgG</a:t>
              </a:r>
              <a:r>
                <a:rPr lang="ja-JP" altLang="en-US" dirty="0"/>
                <a:t>濃度</a:t>
              </a:r>
              <a:r>
                <a:rPr lang="en-US" altLang="ja-JP" dirty="0"/>
                <a:t>(mg/dl)</a:t>
              </a:r>
              <a:endParaRPr lang="ja-JP" altLang="en-US" dirty="0"/>
            </a:p>
          </p:txBody>
        </p:sp>
        <p:sp>
          <p:nvSpPr>
            <p:cNvPr id="19" name="正方形/長方形 18">
              <a:extLst>
                <a:ext uri="{FF2B5EF4-FFF2-40B4-BE49-F238E27FC236}">
                  <a16:creationId xmlns:a16="http://schemas.microsoft.com/office/drawing/2014/main" id="{6B3617CD-E2CE-4804-915C-28D149037076}"/>
                </a:ext>
              </a:extLst>
            </p:cNvPr>
            <p:cNvSpPr/>
            <p:nvPr/>
          </p:nvSpPr>
          <p:spPr>
            <a:xfrm>
              <a:off x="4369984" y="2922382"/>
              <a:ext cx="720079" cy="1525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14" name="直線矢印コネクタ 13">
              <a:extLst>
                <a:ext uri="{FF2B5EF4-FFF2-40B4-BE49-F238E27FC236}">
                  <a16:creationId xmlns:a16="http://schemas.microsoft.com/office/drawing/2014/main" id="{33110301-46A0-4584-B054-BCA5FA269690}"/>
                </a:ext>
              </a:extLst>
            </p:cNvPr>
            <p:cNvCxnSpPr>
              <a:cxnSpLocks/>
            </p:cNvCxnSpPr>
            <p:nvPr/>
          </p:nvCxnSpPr>
          <p:spPr>
            <a:xfrm>
              <a:off x="915067" y="3409433"/>
              <a:ext cx="3888434"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cxnSp>
          <p:nvCxnSpPr>
            <p:cNvPr id="21" name="直線矢印コネクタ 20">
              <a:extLst>
                <a:ext uri="{FF2B5EF4-FFF2-40B4-BE49-F238E27FC236}">
                  <a16:creationId xmlns:a16="http://schemas.microsoft.com/office/drawing/2014/main" id="{14C64910-595F-4290-97A5-4F987A5474AF}"/>
                </a:ext>
              </a:extLst>
            </p:cNvPr>
            <p:cNvCxnSpPr>
              <a:cxnSpLocks/>
            </p:cNvCxnSpPr>
            <p:nvPr/>
          </p:nvCxnSpPr>
          <p:spPr>
            <a:xfrm>
              <a:off x="4841693" y="3458017"/>
              <a:ext cx="0" cy="1526043"/>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2C0D14BD-14AD-47E7-89D4-3B69D9F1C9FE}"/>
                </a:ext>
              </a:extLst>
            </p:cNvPr>
            <p:cNvSpPr txBox="1"/>
            <p:nvPr/>
          </p:nvSpPr>
          <p:spPr>
            <a:xfrm>
              <a:off x="4672416" y="3277244"/>
              <a:ext cx="338554" cy="276999"/>
            </a:xfrm>
            <a:prstGeom prst="rect">
              <a:avLst/>
            </a:prstGeom>
            <a:noFill/>
          </p:spPr>
          <p:txBody>
            <a:bodyPr wrap="none" rtlCol="0">
              <a:spAutoFit/>
            </a:bodyPr>
            <a:lstStyle/>
            <a:p>
              <a:r>
                <a:rPr lang="en-US" altLang="ja-JP" sz="1200" b="1" dirty="0">
                  <a:solidFill>
                    <a:srgbClr val="FF0000"/>
                  </a:solidFill>
                </a:rPr>
                <a:t>×</a:t>
              </a:r>
              <a:endParaRPr lang="ja-JP" altLang="en-US" sz="1200" b="1" dirty="0">
                <a:solidFill>
                  <a:srgbClr val="FF0000"/>
                </a:solidFill>
              </a:endParaRPr>
            </a:p>
          </p:txBody>
        </p:sp>
        <p:sp>
          <p:nvSpPr>
            <p:cNvPr id="31" name="テキスト ボックス 30">
              <a:extLst>
                <a:ext uri="{FF2B5EF4-FFF2-40B4-BE49-F238E27FC236}">
                  <a16:creationId xmlns:a16="http://schemas.microsoft.com/office/drawing/2014/main" id="{563A8136-F73A-4FFC-8401-E8608111F23F}"/>
                </a:ext>
              </a:extLst>
            </p:cNvPr>
            <p:cNvSpPr txBox="1"/>
            <p:nvPr/>
          </p:nvSpPr>
          <p:spPr>
            <a:xfrm>
              <a:off x="4673869" y="5066564"/>
              <a:ext cx="338554" cy="276999"/>
            </a:xfrm>
            <a:prstGeom prst="rect">
              <a:avLst/>
            </a:prstGeom>
            <a:noFill/>
          </p:spPr>
          <p:txBody>
            <a:bodyPr wrap="none" rtlCol="0">
              <a:spAutoFit/>
            </a:bodyPr>
            <a:lstStyle/>
            <a:p>
              <a:r>
                <a:rPr lang="ja-JP" altLang="en-US" sz="1200" b="1" dirty="0">
                  <a:solidFill>
                    <a:srgbClr val="FF0000"/>
                  </a:solidFill>
                </a:rPr>
                <a:t>★</a:t>
              </a:r>
            </a:p>
          </p:txBody>
        </p:sp>
        <p:sp>
          <p:nvSpPr>
            <p:cNvPr id="33" name="正方形/長方形 32">
              <a:extLst>
                <a:ext uri="{FF2B5EF4-FFF2-40B4-BE49-F238E27FC236}">
                  <a16:creationId xmlns:a16="http://schemas.microsoft.com/office/drawing/2014/main" id="{5B3168E5-0154-498F-A33D-EBD9957BE1F5}"/>
                </a:ext>
              </a:extLst>
            </p:cNvPr>
            <p:cNvSpPr/>
            <p:nvPr/>
          </p:nvSpPr>
          <p:spPr>
            <a:xfrm>
              <a:off x="5090063" y="2940180"/>
              <a:ext cx="288032" cy="152527"/>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mc:AlternateContent xmlns:mc="http://schemas.openxmlformats.org/markup-compatibility/2006" xmlns:a14="http://schemas.microsoft.com/office/drawing/2010/main">
          <mc:Choice Requires="a14">
            <p:sp>
              <p:nvSpPr>
                <p:cNvPr id="10" name="テキスト ボックス 9">
                  <a:extLst>
                    <a:ext uri="{FF2B5EF4-FFF2-40B4-BE49-F238E27FC236}">
                      <a16:creationId xmlns:a16="http://schemas.microsoft.com/office/drawing/2014/main" id="{E1E9E645-958B-481E-BCC4-19EC24B4414D}"/>
                    </a:ext>
                  </a:extLst>
                </p:cNvPr>
                <p:cNvSpPr txBox="1"/>
                <p:nvPr/>
              </p:nvSpPr>
              <p:spPr>
                <a:xfrm>
                  <a:off x="2189671" y="2883417"/>
                  <a:ext cx="2457469" cy="369332"/>
                </a:xfrm>
                <a:prstGeom prst="rect">
                  <a:avLst/>
                </a:prstGeom>
                <a:solidFill>
                  <a:schemeClr val="bg1"/>
                </a:solidFill>
              </p:spPr>
              <p:txBody>
                <a:bodyPr wrap="square" rtlCol="0">
                  <a:spAutoFit/>
                </a:bodyPr>
                <a:lstStyle/>
                <a:p>
                  <a:pPr/>
                  <a14:m>
                    <m:oMathPara xmlns:m="http://schemas.openxmlformats.org/officeDocument/2006/math">
                      <m:oMathParaPr>
                        <m:jc m:val="centerGroup"/>
                      </m:oMathParaPr>
                      <m:oMath xmlns:m="http://schemas.openxmlformats.org/officeDocument/2006/math">
                        <m:r>
                          <a:rPr lang="en-US" altLang="ja-JP" i="1" u="sng">
                            <a:latin typeface="Cambria Math" panose="02040503050406030204" pitchFamily="18" charset="0"/>
                          </a:rPr>
                          <m:t>𝑦</m:t>
                        </m:r>
                        <m:r>
                          <a:rPr lang="en-US" altLang="ja-JP" i="1" u="sng">
                            <a:latin typeface="Cambria Math" panose="02040503050406030204" pitchFamily="18" charset="0"/>
                          </a:rPr>
                          <m:t>=0.0193</m:t>
                        </m:r>
                        <m:r>
                          <a:rPr lang="en-US" altLang="ja-JP" i="1" u="sng">
                            <a:latin typeface="Cambria Math" panose="02040503050406030204" pitchFamily="18" charset="0"/>
                          </a:rPr>
                          <m:t>𝑥</m:t>
                        </m:r>
                        <m:r>
                          <a:rPr lang="en-US" altLang="ja-JP" i="1" u="sng">
                            <a:latin typeface="Cambria Math" panose="02040503050406030204" pitchFamily="18" charset="0"/>
                          </a:rPr>
                          <m:t>+15.051</m:t>
                        </m:r>
                      </m:oMath>
                    </m:oMathPara>
                  </a14:m>
                  <a:endParaRPr lang="en-US" altLang="ja-JP" u="sng" dirty="0"/>
                </a:p>
              </p:txBody>
            </p:sp>
          </mc:Choice>
          <mc:Fallback xmlns="">
            <p:sp>
              <p:nvSpPr>
                <p:cNvPr id="10" name="テキスト ボックス 9">
                  <a:extLst>
                    <a:ext uri="{FF2B5EF4-FFF2-40B4-BE49-F238E27FC236}">
                      <a16:creationId xmlns:a16="http://schemas.microsoft.com/office/drawing/2014/main" id="{E1E9E645-958B-481E-BCC4-19EC24B4414D}"/>
                    </a:ext>
                  </a:extLst>
                </p:cNvPr>
                <p:cNvSpPr txBox="1">
                  <a:spLocks noRot="1" noChangeAspect="1" noMove="1" noResize="1" noEditPoints="1" noAdjustHandles="1" noChangeArrowheads="1" noChangeShapeType="1" noTextEdit="1"/>
                </p:cNvSpPr>
                <p:nvPr/>
              </p:nvSpPr>
              <p:spPr>
                <a:xfrm>
                  <a:off x="2189671" y="2883417"/>
                  <a:ext cx="2457469" cy="369332"/>
                </a:xfrm>
                <a:prstGeom prst="rect">
                  <a:avLst/>
                </a:prstGeom>
                <a:blipFill>
                  <a:blip r:embed="rId6"/>
                  <a:stretch>
                    <a:fillRect b="-6667"/>
                  </a:stretch>
                </a:blipFill>
              </p:spPr>
              <p:txBody>
                <a:bodyPr/>
                <a:lstStyle/>
                <a:p>
                  <a:r>
                    <a:rPr lang="ja-JP" altLang="en-US">
                      <a:noFill/>
                    </a:rPr>
                    <a:t> </a:t>
                  </a:r>
                </a:p>
              </p:txBody>
            </p:sp>
          </mc:Fallback>
        </mc:AlternateContent>
      </p:grpSp>
      <p:pic>
        <p:nvPicPr>
          <p:cNvPr id="27" name="図 26">
            <a:extLst>
              <a:ext uri="{FF2B5EF4-FFF2-40B4-BE49-F238E27FC236}">
                <a16:creationId xmlns:a16="http://schemas.microsoft.com/office/drawing/2014/main" id="{B7BA1FA6-EE8C-4CD3-8585-98B3D4977DE9}"/>
              </a:ext>
            </a:extLst>
          </p:cNvPr>
          <p:cNvPicPr>
            <a:picLocks noChangeAspect="1"/>
          </p:cNvPicPr>
          <p:nvPr/>
        </p:nvPicPr>
        <p:blipFill rotWithShape="1">
          <a:blip r:embed="rId7" cstate="print">
            <a:extLst>
              <a:ext uri="{28A0092B-C50C-407E-A947-70E740481C1C}">
                <a14:useLocalDpi xmlns:a14="http://schemas.microsoft.com/office/drawing/2010/main" val="0"/>
              </a:ext>
            </a:extLst>
          </a:blip>
          <a:srcRect l="26375" t="4883" r="17713" b="9576"/>
          <a:stretch/>
        </p:blipFill>
        <p:spPr>
          <a:xfrm>
            <a:off x="9885995" y="-6367"/>
            <a:ext cx="2306005" cy="2336737"/>
          </a:xfrm>
          <a:prstGeom prst="rect">
            <a:avLst/>
          </a:prstGeom>
        </p:spPr>
      </p:pic>
      <p:sp>
        <p:nvSpPr>
          <p:cNvPr id="29" name="テキスト ボックス 28">
            <a:extLst>
              <a:ext uri="{FF2B5EF4-FFF2-40B4-BE49-F238E27FC236}">
                <a16:creationId xmlns:a16="http://schemas.microsoft.com/office/drawing/2014/main" id="{B3628B86-ECA8-4BFE-8146-BB49C8E76E68}"/>
              </a:ext>
            </a:extLst>
          </p:cNvPr>
          <p:cNvSpPr txBox="1"/>
          <p:nvPr/>
        </p:nvSpPr>
        <p:spPr>
          <a:xfrm>
            <a:off x="9675995" y="2350499"/>
            <a:ext cx="2784323" cy="338554"/>
          </a:xfrm>
          <a:prstGeom prst="rect">
            <a:avLst/>
          </a:prstGeom>
          <a:noFill/>
        </p:spPr>
        <p:txBody>
          <a:bodyPr wrap="square">
            <a:spAutoFit/>
          </a:bodyPr>
          <a:lstStyle/>
          <a:p>
            <a:r>
              <a:rPr lang="ja-JP" altLang="en-US" sz="1600" dirty="0">
                <a:solidFill>
                  <a:schemeClr val="tx1"/>
                </a:solidFill>
              </a:rPr>
              <a:t>（</a:t>
            </a:r>
            <a:r>
              <a:rPr lang="en-US" altLang="ja-JP" sz="1600" dirty="0">
                <a:solidFill>
                  <a:schemeClr val="tx1"/>
                </a:solidFill>
              </a:rPr>
              <a:t>Triple J Farms</a:t>
            </a:r>
            <a:r>
              <a:rPr lang="ja-JP" altLang="en-US" sz="1600" dirty="0">
                <a:solidFill>
                  <a:schemeClr val="tx1"/>
                </a:solidFill>
              </a:rPr>
              <a:t>社、</a:t>
            </a:r>
            <a:r>
              <a:rPr lang="en-US" altLang="ja-JP" sz="1600" dirty="0"/>
              <a:t>U.S.</a:t>
            </a:r>
            <a:r>
              <a:rPr lang="ja-JP" altLang="en-US" sz="1600" dirty="0">
                <a:solidFill>
                  <a:schemeClr val="tx1"/>
                </a:solidFill>
              </a:rPr>
              <a:t>）　 　</a:t>
            </a:r>
            <a:endParaRPr lang="ja-JP" altLang="en-US" sz="1600" dirty="0"/>
          </a:p>
        </p:txBody>
      </p:sp>
      <p:sp>
        <p:nvSpPr>
          <p:cNvPr id="37" name="矢印: 右 36">
            <a:extLst>
              <a:ext uri="{FF2B5EF4-FFF2-40B4-BE49-F238E27FC236}">
                <a16:creationId xmlns:a16="http://schemas.microsoft.com/office/drawing/2014/main" id="{D91029F3-2431-4969-BFCA-492AA47A7A4A}"/>
              </a:ext>
            </a:extLst>
          </p:cNvPr>
          <p:cNvSpPr/>
          <p:nvPr/>
        </p:nvSpPr>
        <p:spPr>
          <a:xfrm rot="5400000">
            <a:off x="771697" y="2064183"/>
            <a:ext cx="496668" cy="456487"/>
          </a:xfrm>
          <a:prstGeom prst="rightArrow">
            <a:avLst>
              <a:gd name="adj1" fmla="val 30771"/>
              <a:gd name="adj2" fmla="val 5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38" name="矢印: 右 37">
            <a:extLst>
              <a:ext uri="{FF2B5EF4-FFF2-40B4-BE49-F238E27FC236}">
                <a16:creationId xmlns:a16="http://schemas.microsoft.com/office/drawing/2014/main" id="{54D07B05-881F-4165-8910-02E5E57604BB}"/>
              </a:ext>
            </a:extLst>
          </p:cNvPr>
          <p:cNvSpPr/>
          <p:nvPr/>
        </p:nvSpPr>
        <p:spPr>
          <a:xfrm rot="5400000">
            <a:off x="771696" y="3176939"/>
            <a:ext cx="496668" cy="456487"/>
          </a:xfrm>
          <a:prstGeom prst="rightArrow">
            <a:avLst>
              <a:gd name="adj1" fmla="val 30771"/>
              <a:gd name="adj2" fmla="val 5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6" name="矢印: 右 25">
            <a:extLst>
              <a:ext uri="{FF2B5EF4-FFF2-40B4-BE49-F238E27FC236}">
                <a16:creationId xmlns:a16="http://schemas.microsoft.com/office/drawing/2014/main" id="{0A388523-55F1-4782-A257-F93CB40E2142}"/>
              </a:ext>
            </a:extLst>
          </p:cNvPr>
          <p:cNvSpPr/>
          <p:nvPr/>
        </p:nvSpPr>
        <p:spPr>
          <a:xfrm rot="5400000">
            <a:off x="771696" y="5735641"/>
            <a:ext cx="496668" cy="456487"/>
          </a:xfrm>
          <a:prstGeom prst="rightArrow">
            <a:avLst>
              <a:gd name="adj1" fmla="val 30771"/>
              <a:gd name="adj2" fmla="val 54129"/>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8" name="テキスト ボックス 27">
            <a:extLst>
              <a:ext uri="{FF2B5EF4-FFF2-40B4-BE49-F238E27FC236}">
                <a16:creationId xmlns:a16="http://schemas.microsoft.com/office/drawing/2014/main" id="{3CD85138-4FA7-4D3E-8618-F700588F771A}"/>
              </a:ext>
            </a:extLst>
          </p:cNvPr>
          <p:cNvSpPr txBox="1"/>
          <p:nvPr/>
        </p:nvSpPr>
        <p:spPr>
          <a:xfrm>
            <a:off x="81096" y="6300910"/>
            <a:ext cx="2095445" cy="461665"/>
          </a:xfrm>
          <a:prstGeom prst="rect">
            <a:avLst/>
          </a:prstGeom>
          <a:noFill/>
        </p:spPr>
        <p:txBody>
          <a:bodyPr wrap="none" rtlCol="0">
            <a:spAutoFit/>
          </a:bodyPr>
          <a:lstStyle/>
          <a:p>
            <a:pPr algn="ctr"/>
            <a:r>
              <a:rPr lang="ja-JP" altLang="en-US" sz="2400" dirty="0"/>
              <a:t>⑤ </a:t>
            </a:r>
            <a:r>
              <a:rPr lang="en-US" altLang="ja-JP" sz="2400" dirty="0"/>
              <a:t>AEA</a:t>
            </a:r>
            <a:r>
              <a:rPr lang="ja-JP" altLang="en-US" sz="2400" dirty="0"/>
              <a:t>の算出</a:t>
            </a:r>
          </a:p>
        </p:txBody>
      </p:sp>
    </p:spTree>
    <p:extLst>
      <p:ext uri="{BB962C8B-B14F-4D97-AF65-F5344CB8AC3E}">
        <p14:creationId xmlns:p14="http://schemas.microsoft.com/office/powerpoint/2010/main" val="632047120"/>
      </p:ext>
    </p:extLst>
  </p:cSld>
  <p:clrMapOvr>
    <a:masterClrMapping/>
  </p:clrMapOvr>
  <mc:AlternateContent xmlns:mc="http://schemas.openxmlformats.org/markup-compatibility/2006" xmlns:p14="http://schemas.microsoft.com/office/powerpoint/2010/main">
    <mc:Choice Requires="p14">
      <p:transition spd="slow" p14:dur="2000" advTm="24867"/>
    </mc:Choice>
    <mc:Fallback xmlns="">
      <p:transition spd="slow" advTm="24867"/>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200C164-5C01-4F28-BC15-B05C9E723549}"/>
              </a:ext>
            </a:extLst>
          </p:cNvPr>
          <p:cNvSpPr>
            <a:spLocks noGrp="1"/>
          </p:cNvSpPr>
          <p:nvPr>
            <p:ph type="title"/>
          </p:nvPr>
        </p:nvSpPr>
        <p:spPr/>
        <p:txBody>
          <a:bodyPr/>
          <a:lstStyle/>
          <a:p>
            <a:r>
              <a:rPr kumimoji="1" lang="ja-JP" altLang="en-US" dirty="0"/>
              <a:t>結果</a:t>
            </a:r>
          </a:p>
        </p:txBody>
      </p:sp>
      <p:sp>
        <p:nvSpPr>
          <p:cNvPr id="3" name="コンテンツ プレースホルダー 2">
            <a:extLst>
              <a:ext uri="{FF2B5EF4-FFF2-40B4-BE49-F238E27FC236}">
                <a16:creationId xmlns:a16="http://schemas.microsoft.com/office/drawing/2014/main" id="{D00D54C5-44F1-4680-9F9C-6978D9E02525}"/>
              </a:ext>
            </a:extLst>
          </p:cNvPr>
          <p:cNvSpPr>
            <a:spLocks noGrp="1"/>
          </p:cNvSpPr>
          <p:nvPr>
            <p:ph idx="1"/>
          </p:nvPr>
        </p:nvSpPr>
        <p:spPr/>
        <p:txBody>
          <a:bodyPr>
            <a:normAutofit/>
          </a:bodyPr>
          <a:lstStyle/>
          <a:p>
            <a:r>
              <a:rPr lang="ja-JP" altLang="en-US" dirty="0"/>
              <a:t>種による差は認められない</a:t>
            </a:r>
            <a:endParaRPr lang="en-US" altLang="ja-JP" dirty="0"/>
          </a:p>
          <a:p>
            <a:pPr marL="0" indent="0">
              <a:buNone/>
            </a:pPr>
            <a:endParaRPr lang="en-US" altLang="ja-JP" dirty="0"/>
          </a:p>
          <a:p>
            <a:pPr marL="0" indent="0">
              <a:buNone/>
            </a:pPr>
            <a:endParaRPr lang="en-US" altLang="ja-JP" dirty="0"/>
          </a:p>
          <a:p>
            <a:r>
              <a:rPr kumimoji="1" lang="ja-JP" altLang="en-US" dirty="0"/>
              <a:t>出生後</a:t>
            </a:r>
            <a:r>
              <a:rPr kumimoji="1" lang="en-US" altLang="ja-JP" dirty="0"/>
              <a:t>6</a:t>
            </a:r>
            <a:r>
              <a:rPr kumimoji="1" lang="ja-JP" altLang="en-US" dirty="0"/>
              <a:t>時間以内とそれ以上での</a:t>
            </a:r>
            <a:endParaRPr kumimoji="1" lang="en-US" altLang="ja-JP" dirty="0"/>
          </a:p>
          <a:p>
            <a:pPr marL="0" indent="0">
              <a:buNone/>
            </a:pPr>
            <a:r>
              <a:rPr lang="ja-JP" altLang="en-US" dirty="0"/>
              <a:t>  </a:t>
            </a:r>
            <a:r>
              <a:rPr kumimoji="1" lang="ja-JP" altLang="en-US" dirty="0"/>
              <a:t>初乳給与による</a:t>
            </a:r>
            <a:r>
              <a:rPr kumimoji="1" lang="en-US" altLang="ja-JP" dirty="0"/>
              <a:t>AEA</a:t>
            </a:r>
            <a:r>
              <a:rPr kumimoji="1" lang="ja-JP" altLang="en-US" dirty="0"/>
              <a:t>の差は</a:t>
            </a:r>
            <a:endParaRPr kumimoji="1" lang="en-US" altLang="ja-JP" dirty="0"/>
          </a:p>
          <a:p>
            <a:pPr marL="0" indent="0">
              <a:buNone/>
            </a:pPr>
            <a:r>
              <a:rPr kumimoji="1" lang="ja-JP" altLang="en-US" dirty="0"/>
              <a:t>  </a:t>
            </a:r>
            <a:r>
              <a:rPr kumimoji="1" lang="en-US" altLang="ja-JP" dirty="0"/>
              <a:t>6</a:t>
            </a:r>
            <a:r>
              <a:rPr kumimoji="1" lang="ja-JP" altLang="en-US" dirty="0"/>
              <a:t>時間以内での給与で</a:t>
            </a:r>
            <a:r>
              <a:rPr kumimoji="1" lang="en-US" altLang="ja-JP" dirty="0"/>
              <a:t>AEA</a:t>
            </a:r>
            <a:r>
              <a:rPr kumimoji="1" lang="ja-JP" altLang="en-US" dirty="0"/>
              <a:t>が</a:t>
            </a:r>
            <a:endParaRPr kumimoji="1" lang="en-US" altLang="ja-JP" dirty="0"/>
          </a:p>
          <a:p>
            <a:pPr marL="0" indent="0">
              <a:buNone/>
            </a:pPr>
            <a:r>
              <a:rPr kumimoji="1" lang="ja-JP" altLang="en-US" dirty="0"/>
              <a:t>  高くなる</a:t>
            </a:r>
          </a:p>
          <a:p>
            <a:pPr marL="0" indent="0">
              <a:buNone/>
            </a:pPr>
            <a:endParaRPr lang="en-US" altLang="ja-JP" dirty="0"/>
          </a:p>
          <a:p>
            <a:endParaRPr kumimoji="1" lang="en-US" altLang="ja-JP" dirty="0"/>
          </a:p>
        </p:txBody>
      </p:sp>
      <p:graphicFrame>
        <p:nvGraphicFramePr>
          <p:cNvPr id="12" name="グラフ 11">
            <a:extLst>
              <a:ext uri="{FF2B5EF4-FFF2-40B4-BE49-F238E27FC236}">
                <a16:creationId xmlns:a16="http://schemas.microsoft.com/office/drawing/2014/main" id="{2C83C9F8-28C6-4E1B-ADAC-2374765CCE29}"/>
              </a:ext>
            </a:extLst>
          </p:cNvPr>
          <p:cNvGraphicFramePr/>
          <p:nvPr>
            <p:extLst>
              <p:ext uri="{D42A27DB-BD31-4B8C-83A1-F6EECF244321}">
                <p14:modId xmlns:p14="http://schemas.microsoft.com/office/powerpoint/2010/main" val="4047010536"/>
              </p:ext>
            </p:extLst>
          </p:nvPr>
        </p:nvGraphicFramePr>
        <p:xfrm>
          <a:off x="6772184" y="3601728"/>
          <a:ext cx="5341303" cy="3328671"/>
        </p:xfrm>
        <a:graphic>
          <a:graphicData uri="http://schemas.openxmlformats.org/drawingml/2006/chart">
            <c:chart xmlns:c="http://schemas.openxmlformats.org/drawingml/2006/chart" xmlns:r="http://schemas.openxmlformats.org/officeDocument/2006/relationships" r:id="rId3"/>
          </a:graphicData>
        </a:graphic>
      </p:graphicFrame>
      <mc:AlternateContent xmlns:mc="http://schemas.openxmlformats.org/markup-compatibility/2006" xmlns:cx1="http://schemas.microsoft.com/office/drawing/2015/9/8/chartex">
        <mc:Choice Requires="cx1">
          <p:graphicFrame>
            <p:nvGraphicFramePr>
              <p:cNvPr id="6" name="グラフ 5">
                <a:extLst>
                  <a:ext uri="{FF2B5EF4-FFF2-40B4-BE49-F238E27FC236}">
                    <a16:creationId xmlns:a16="http://schemas.microsoft.com/office/drawing/2014/main" id="{1217ACEB-C107-4B9E-86C1-DDB966B597E2}"/>
                  </a:ext>
                </a:extLst>
              </p:cNvPr>
              <p:cNvGraphicFramePr/>
              <p:nvPr>
                <p:extLst>
                  <p:ext uri="{D42A27DB-BD31-4B8C-83A1-F6EECF244321}">
                    <p14:modId xmlns:p14="http://schemas.microsoft.com/office/powerpoint/2010/main" val="3040753900"/>
                  </p:ext>
                </p:extLst>
              </p:nvPr>
            </p:nvGraphicFramePr>
            <p:xfrm>
              <a:off x="6677369" y="-35987"/>
              <a:ext cx="5436118" cy="3464987"/>
            </p:xfrm>
            <a:graphic>
              <a:graphicData uri="http://schemas.microsoft.com/office/drawing/2014/chartex">
                <cx:chart xmlns:cx="http://schemas.microsoft.com/office/drawing/2014/chartex" xmlns:r="http://schemas.openxmlformats.org/officeDocument/2006/relationships" r:id="rId4"/>
              </a:graphicData>
            </a:graphic>
          </p:graphicFrame>
        </mc:Choice>
        <mc:Fallback xmlns="">
          <p:pic>
            <p:nvPicPr>
              <p:cNvPr id="6" name="グラフ 5">
                <a:extLst>
                  <a:ext uri="{FF2B5EF4-FFF2-40B4-BE49-F238E27FC236}">
                    <a16:creationId xmlns:a16="http://schemas.microsoft.com/office/drawing/2014/main" id="{1217ACEB-C107-4B9E-86C1-DDB966B597E2}"/>
                  </a:ext>
                </a:extLst>
              </p:cNvPr>
              <p:cNvPicPr>
                <a:picLocks noGrp="1" noRot="1" noChangeAspect="1" noMove="1" noResize="1" noEditPoints="1" noAdjustHandles="1" noChangeArrowheads="1" noChangeShapeType="1"/>
              </p:cNvPicPr>
              <p:nvPr/>
            </p:nvPicPr>
            <p:blipFill>
              <a:blip r:embed="rId7"/>
              <a:stretch>
                <a:fillRect/>
              </a:stretch>
            </p:blipFill>
            <p:spPr>
              <a:xfrm>
                <a:off x="6677369" y="-35987"/>
                <a:ext cx="5436118" cy="3464987"/>
              </a:xfrm>
              <a:prstGeom prst="rect">
                <a:avLst/>
              </a:prstGeom>
            </p:spPr>
          </p:pic>
        </mc:Fallback>
      </mc:AlternateContent>
    </p:spTree>
    <p:extLst>
      <p:ext uri="{BB962C8B-B14F-4D97-AF65-F5344CB8AC3E}">
        <p14:creationId xmlns:p14="http://schemas.microsoft.com/office/powerpoint/2010/main" val="1935942881"/>
      </p:ext>
    </p:extLst>
  </p:cSld>
  <p:clrMapOvr>
    <a:masterClrMapping/>
  </p:clrMapOvr>
  <mc:AlternateContent xmlns:mc="http://schemas.openxmlformats.org/markup-compatibility/2006" xmlns:p14="http://schemas.microsoft.com/office/powerpoint/2010/main">
    <mc:Choice Requires="p14">
      <p:transition spd="slow" p14:dur="2000" advTm="26202"/>
    </mc:Choice>
    <mc:Fallback xmlns="">
      <p:transition spd="slow" advTm="26202"/>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E92BF09-A394-4543-9A68-1B57285343BE}"/>
              </a:ext>
            </a:extLst>
          </p:cNvPr>
          <p:cNvSpPr>
            <a:spLocks noGrp="1"/>
          </p:cNvSpPr>
          <p:nvPr>
            <p:ph type="title"/>
          </p:nvPr>
        </p:nvSpPr>
        <p:spPr/>
        <p:txBody>
          <a:bodyPr/>
          <a:lstStyle/>
          <a:p>
            <a:r>
              <a:rPr kumimoji="1" lang="ja-JP" altLang="en-US" dirty="0"/>
              <a:t>結果</a:t>
            </a:r>
          </a:p>
        </p:txBody>
      </p:sp>
      <p:sp>
        <p:nvSpPr>
          <p:cNvPr id="3" name="コンテンツ プレースホルダー 2">
            <a:extLst>
              <a:ext uri="{FF2B5EF4-FFF2-40B4-BE49-F238E27FC236}">
                <a16:creationId xmlns:a16="http://schemas.microsoft.com/office/drawing/2014/main" id="{8B88A8BC-E27E-4A3A-A53A-A16EAD88D6A8}"/>
              </a:ext>
            </a:extLst>
          </p:cNvPr>
          <p:cNvSpPr>
            <a:spLocks noGrp="1"/>
          </p:cNvSpPr>
          <p:nvPr>
            <p:ph idx="1"/>
          </p:nvPr>
        </p:nvSpPr>
        <p:spPr/>
        <p:txBody>
          <a:bodyPr/>
          <a:lstStyle/>
          <a:p>
            <a:r>
              <a:rPr kumimoji="1" lang="ja-JP" altLang="en-US" dirty="0"/>
              <a:t>ストマックチューブを用いた場合</a:t>
            </a:r>
            <a:endParaRPr kumimoji="1" lang="en-US" altLang="ja-JP" dirty="0"/>
          </a:p>
          <a:p>
            <a:pPr marL="0" indent="0">
              <a:buNone/>
            </a:pPr>
            <a:r>
              <a:rPr kumimoji="1" lang="ja-JP" altLang="en-US" dirty="0"/>
              <a:t>  </a:t>
            </a:r>
            <a:r>
              <a:rPr kumimoji="1" lang="en-US" altLang="ja-JP" dirty="0"/>
              <a:t>AEA</a:t>
            </a:r>
            <a:r>
              <a:rPr kumimoji="1" lang="ja-JP" altLang="en-US" dirty="0"/>
              <a:t>が低くなる</a:t>
            </a:r>
            <a:endParaRPr kumimoji="1" lang="en-US" altLang="ja-JP" dirty="0"/>
          </a:p>
          <a:p>
            <a:pPr marL="0" indent="0">
              <a:buNone/>
            </a:pPr>
            <a:endParaRPr lang="en-US" altLang="ja-JP" dirty="0"/>
          </a:p>
          <a:p>
            <a:pPr marL="0" indent="0">
              <a:buNone/>
            </a:pPr>
            <a:endParaRPr kumimoji="1" lang="en-US" altLang="ja-JP" dirty="0"/>
          </a:p>
          <a:p>
            <a:r>
              <a:rPr lang="ja-JP" altLang="en-US" dirty="0"/>
              <a:t>和牛の</a:t>
            </a:r>
            <a:r>
              <a:rPr lang="en-US" altLang="ja-JP" dirty="0"/>
              <a:t>AEA</a:t>
            </a:r>
            <a:r>
              <a:rPr lang="ja-JP" altLang="en-US" dirty="0"/>
              <a:t>について</a:t>
            </a:r>
            <a:endParaRPr lang="en-US" altLang="ja-JP" dirty="0"/>
          </a:p>
          <a:p>
            <a:pPr marL="0" indent="0">
              <a:buNone/>
            </a:pPr>
            <a:r>
              <a:rPr lang="ja-JP" altLang="en-US" dirty="0"/>
              <a:t>  血中</a:t>
            </a:r>
            <a:r>
              <a:rPr lang="en-US" altLang="ja-JP" dirty="0"/>
              <a:t>IgG</a:t>
            </a:r>
            <a:r>
              <a:rPr lang="ja-JP" altLang="en-US" dirty="0"/>
              <a:t>濃度</a:t>
            </a:r>
            <a:r>
              <a:rPr lang="en-US" altLang="ja-JP" dirty="0"/>
              <a:t>25g/L</a:t>
            </a:r>
            <a:r>
              <a:rPr lang="ja-JP" altLang="en-US" dirty="0"/>
              <a:t>を境に</a:t>
            </a:r>
            <a:endParaRPr lang="en-US" altLang="ja-JP" dirty="0"/>
          </a:p>
          <a:p>
            <a:pPr marL="0" indent="0">
              <a:buNone/>
            </a:pPr>
            <a:r>
              <a:rPr lang="en-US" altLang="ja-JP" dirty="0"/>
              <a:t>  AEA</a:t>
            </a:r>
            <a:r>
              <a:rPr lang="ja-JP" altLang="en-US" dirty="0"/>
              <a:t>に有意差があった</a:t>
            </a:r>
            <a:endParaRPr kumimoji="1" lang="ja-JP" altLang="en-US" dirty="0"/>
          </a:p>
        </p:txBody>
      </p:sp>
      <mc:AlternateContent xmlns:mc="http://schemas.openxmlformats.org/markup-compatibility/2006" xmlns:cx1="http://schemas.microsoft.com/office/drawing/2015/9/8/chartex">
        <mc:Choice Requires="cx1">
          <p:graphicFrame>
            <p:nvGraphicFramePr>
              <p:cNvPr id="4" name="グラフ 3">
                <a:extLst>
                  <a:ext uri="{FF2B5EF4-FFF2-40B4-BE49-F238E27FC236}">
                    <a16:creationId xmlns:a16="http://schemas.microsoft.com/office/drawing/2014/main" id="{C253F73E-4473-4FCB-92C7-D6F1AA7C7FD3}"/>
                  </a:ext>
                </a:extLst>
              </p:cNvPr>
              <p:cNvGraphicFramePr/>
              <p:nvPr>
                <p:extLst>
                  <p:ext uri="{D42A27DB-BD31-4B8C-83A1-F6EECF244321}">
                    <p14:modId xmlns:p14="http://schemas.microsoft.com/office/powerpoint/2010/main" val="823760645"/>
                  </p:ext>
                </p:extLst>
              </p:nvPr>
            </p:nvGraphicFramePr>
            <p:xfrm>
              <a:off x="6712299" y="3537020"/>
              <a:ext cx="5133870" cy="3320979"/>
            </p:xfrm>
            <a:graphic>
              <a:graphicData uri="http://schemas.microsoft.com/office/drawing/2014/chartex">
                <cx:chart xmlns:cx="http://schemas.microsoft.com/office/drawing/2014/chartex" xmlns:r="http://schemas.openxmlformats.org/officeDocument/2006/relationships" r:id="rId3"/>
              </a:graphicData>
            </a:graphic>
          </p:graphicFrame>
        </mc:Choice>
        <mc:Fallback xmlns="">
          <p:pic>
            <p:nvPicPr>
              <p:cNvPr id="4" name="グラフ 3">
                <a:extLst>
                  <a:ext uri="{FF2B5EF4-FFF2-40B4-BE49-F238E27FC236}">
                    <a16:creationId xmlns:a16="http://schemas.microsoft.com/office/drawing/2014/main" id="{C253F73E-4473-4FCB-92C7-D6F1AA7C7FD3}"/>
                  </a:ext>
                </a:extLst>
              </p:cNvPr>
              <p:cNvPicPr>
                <a:picLocks noGrp="1" noRot="1" noChangeAspect="1" noMove="1" noResize="1" noEditPoints="1" noAdjustHandles="1" noChangeArrowheads="1" noChangeShapeType="1"/>
              </p:cNvPicPr>
              <p:nvPr/>
            </p:nvPicPr>
            <p:blipFill>
              <a:blip r:embed="rId6"/>
              <a:stretch>
                <a:fillRect/>
              </a:stretch>
            </p:blipFill>
            <p:spPr>
              <a:xfrm>
                <a:off x="6712299" y="3537020"/>
                <a:ext cx="5133870" cy="3320979"/>
              </a:xfrm>
              <a:prstGeom prst="rect">
                <a:avLst/>
              </a:prstGeom>
            </p:spPr>
          </p:pic>
        </mc:Fallback>
      </mc:AlternateContent>
      <mc:AlternateContent xmlns:mc="http://schemas.openxmlformats.org/markup-compatibility/2006" xmlns:cx1="http://schemas.microsoft.com/office/drawing/2015/9/8/chartex">
        <mc:Choice Requires="cx1">
          <p:graphicFrame>
            <p:nvGraphicFramePr>
              <p:cNvPr id="6" name="グラフ 5">
                <a:extLst>
                  <a:ext uri="{FF2B5EF4-FFF2-40B4-BE49-F238E27FC236}">
                    <a16:creationId xmlns:a16="http://schemas.microsoft.com/office/drawing/2014/main" id="{545E2537-3D62-402B-80DA-C2985BC11EC2}"/>
                  </a:ext>
                </a:extLst>
              </p:cNvPr>
              <p:cNvGraphicFramePr/>
              <p:nvPr>
                <p:extLst>
                  <p:ext uri="{D42A27DB-BD31-4B8C-83A1-F6EECF244321}">
                    <p14:modId xmlns:p14="http://schemas.microsoft.com/office/powerpoint/2010/main" val="2167420266"/>
                  </p:ext>
                </p:extLst>
              </p:nvPr>
            </p:nvGraphicFramePr>
            <p:xfrm>
              <a:off x="6712299" y="112989"/>
              <a:ext cx="5133870" cy="3569218"/>
            </p:xfrm>
            <a:graphic>
              <a:graphicData uri="http://schemas.microsoft.com/office/drawing/2014/chartex">
                <cx:chart xmlns:cx="http://schemas.microsoft.com/office/drawing/2014/chartex" xmlns:r="http://schemas.openxmlformats.org/officeDocument/2006/relationships" r:id="rId7"/>
              </a:graphicData>
            </a:graphic>
          </p:graphicFrame>
        </mc:Choice>
        <mc:Fallback xmlns="">
          <p:pic>
            <p:nvPicPr>
              <p:cNvPr id="6" name="グラフ 5">
                <a:extLst>
                  <a:ext uri="{FF2B5EF4-FFF2-40B4-BE49-F238E27FC236}">
                    <a16:creationId xmlns:a16="http://schemas.microsoft.com/office/drawing/2014/main" id="{545E2537-3D62-402B-80DA-C2985BC11EC2}"/>
                  </a:ext>
                </a:extLst>
              </p:cNvPr>
              <p:cNvPicPr>
                <a:picLocks noGrp="1" noRot="1" noChangeAspect="1" noMove="1" noResize="1" noEditPoints="1" noAdjustHandles="1" noChangeArrowheads="1" noChangeShapeType="1"/>
              </p:cNvPicPr>
              <p:nvPr/>
            </p:nvPicPr>
            <p:blipFill>
              <a:blip r:embed="rId8"/>
              <a:stretch>
                <a:fillRect/>
              </a:stretch>
            </p:blipFill>
            <p:spPr>
              <a:xfrm>
                <a:off x="6712299" y="112989"/>
                <a:ext cx="5133870" cy="3569218"/>
              </a:xfrm>
              <a:prstGeom prst="rect">
                <a:avLst/>
              </a:prstGeom>
            </p:spPr>
          </p:pic>
        </mc:Fallback>
      </mc:AlternateContent>
    </p:spTree>
    <p:extLst>
      <p:ext uri="{BB962C8B-B14F-4D97-AF65-F5344CB8AC3E}">
        <p14:creationId xmlns:p14="http://schemas.microsoft.com/office/powerpoint/2010/main" val="100201555"/>
      </p:ext>
    </p:extLst>
  </p:cSld>
  <p:clrMapOvr>
    <a:masterClrMapping/>
  </p:clrMapOvr>
  <mc:AlternateContent xmlns:mc="http://schemas.openxmlformats.org/markup-compatibility/2006" xmlns:p14="http://schemas.microsoft.com/office/powerpoint/2010/main">
    <mc:Choice Requires="p14">
      <p:transition spd="slow" p14:dur="2000" advTm="27041"/>
    </mc:Choice>
    <mc:Fallback xmlns="">
      <p:transition spd="slow" advTm="27041"/>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327F991-AA92-4FF7-9C28-9D478A40B7C4}"/>
              </a:ext>
            </a:extLst>
          </p:cNvPr>
          <p:cNvSpPr>
            <a:spLocks noGrp="1"/>
          </p:cNvSpPr>
          <p:nvPr>
            <p:ph type="title"/>
          </p:nvPr>
        </p:nvSpPr>
        <p:spPr/>
        <p:txBody>
          <a:bodyPr/>
          <a:lstStyle/>
          <a:p>
            <a:r>
              <a:rPr kumimoji="1" lang="ja-JP" altLang="en-US" dirty="0"/>
              <a:t>まとめ・今後の課題</a:t>
            </a:r>
          </a:p>
        </p:txBody>
      </p:sp>
      <p:sp>
        <p:nvSpPr>
          <p:cNvPr id="3" name="コンテンツ プレースホルダー 2">
            <a:extLst>
              <a:ext uri="{FF2B5EF4-FFF2-40B4-BE49-F238E27FC236}">
                <a16:creationId xmlns:a16="http://schemas.microsoft.com/office/drawing/2014/main" id="{5E1B3A86-8304-4C37-9C4A-09A249156ECE}"/>
              </a:ext>
            </a:extLst>
          </p:cNvPr>
          <p:cNvSpPr>
            <a:spLocks noGrp="1"/>
          </p:cNvSpPr>
          <p:nvPr>
            <p:ph idx="1"/>
          </p:nvPr>
        </p:nvSpPr>
        <p:spPr/>
        <p:txBody>
          <a:bodyPr/>
          <a:lstStyle/>
          <a:p>
            <a:r>
              <a:rPr lang="en-US" altLang="ja-JP" dirty="0"/>
              <a:t>IgG</a:t>
            </a:r>
            <a:r>
              <a:rPr lang="ja-JP" altLang="en-US" dirty="0"/>
              <a:t>濃度＞</a:t>
            </a:r>
            <a:r>
              <a:rPr lang="en-US" altLang="ja-JP" dirty="0"/>
              <a:t>25 g/L</a:t>
            </a:r>
            <a:r>
              <a:rPr lang="ja-JP" altLang="en-US" dirty="0"/>
              <a:t>達成のため</a:t>
            </a:r>
            <a:endParaRPr lang="en-US" altLang="ja-JP" dirty="0"/>
          </a:p>
          <a:p>
            <a:pPr marL="457200" lvl="1" indent="0">
              <a:buNone/>
            </a:pPr>
            <a:r>
              <a:rPr lang="ja-JP" altLang="en-US" dirty="0"/>
              <a:t>初回給与を</a:t>
            </a:r>
            <a:r>
              <a:rPr lang="en-US" altLang="ja-JP" dirty="0">
                <a:solidFill>
                  <a:srgbClr val="FF0000"/>
                </a:solidFill>
              </a:rPr>
              <a:t>6</a:t>
            </a:r>
            <a:r>
              <a:rPr lang="ja-JP" altLang="en-US" dirty="0">
                <a:solidFill>
                  <a:srgbClr val="FF0000"/>
                </a:solidFill>
              </a:rPr>
              <a:t>時間以内</a:t>
            </a:r>
            <a:r>
              <a:rPr lang="ja-JP" altLang="en-US" dirty="0"/>
              <a:t>に行う</a:t>
            </a:r>
            <a:endParaRPr lang="en-US" altLang="ja-JP" dirty="0"/>
          </a:p>
          <a:p>
            <a:pPr marL="457200" lvl="1" indent="0">
              <a:buNone/>
            </a:pPr>
            <a:r>
              <a:rPr kumimoji="1" lang="ja-JP" altLang="en-US" dirty="0"/>
              <a:t>ストマックチューブを使う際には</a:t>
            </a:r>
            <a:r>
              <a:rPr kumimoji="1" lang="ja-JP" altLang="en-US" dirty="0">
                <a:solidFill>
                  <a:srgbClr val="FF0000"/>
                </a:solidFill>
              </a:rPr>
              <a:t>初乳の</a:t>
            </a:r>
            <a:r>
              <a:rPr kumimoji="1" lang="en-US" altLang="ja-JP" dirty="0">
                <a:solidFill>
                  <a:srgbClr val="FF0000"/>
                </a:solidFill>
              </a:rPr>
              <a:t>Brix</a:t>
            </a:r>
            <a:r>
              <a:rPr kumimoji="1" lang="ja-JP" altLang="en-US" dirty="0">
                <a:solidFill>
                  <a:srgbClr val="FF0000"/>
                </a:solidFill>
              </a:rPr>
              <a:t>を高めに設定</a:t>
            </a:r>
            <a:r>
              <a:rPr kumimoji="1" lang="ja-JP" altLang="en-US" dirty="0"/>
              <a:t>する必要がある</a:t>
            </a:r>
            <a:endParaRPr kumimoji="1" lang="en-US" altLang="ja-JP" dirty="0"/>
          </a:p>
          <a:p>
            <a:pPr marL="457200" lvl="1" indent="0">
              <a:buNone/>
            </a:pPr>
            <a:endParaRPr lang="en-US" altLang="ja-JP" dirty="0"/>
          </a:p>
          <a:p>
            <a:r>
              <a:rPr kumimoji="1" lang="ja-JP" altLang="en-US" dirty="0"/>
              <a:t>和牛についての</a:t>
            </a:r>
            <a:r>
              <a:rPr kumimoji="1" lang="en-US" altLang="ja-JP" dirty="0">
                <a:solidFill>
                  <a:srgbClr val="FF0000"/>
                </a:solidFill>
              </a:rPr>
              <a:t>AEA</a:t>
            </a:r>
            <a:r>
              <a:rPr kumimoji="1" lang="ja-JP" altLang="en-US" dirty="0">
                <a:solidFill>
                  <a:srgbClr val="FF0000"/>
                </a:solidFill>
              </a:rPr>
              <a:t>のカットポイントは</a:t>
            </a:r>
            <a:r>
              <a:rPr lang="en-US" altLang="ja-JP" dirty="0">
                <a:solidFill>
                  <a:srgbClr val="FF0000"/>
                </a:solidFill>
              </a:rPr>
              <a:t>29</a:t>
            </a:r>
            <a:r>
              <a:rPr kumimoji="1" lang="ja-JP" altLang="en-US" dirty="0">
                <a:solidFill>
                  <a:srgbClr val="FF0000"/>
                </a:solidFill>
              </a:rPr>
              <a:t>％</a:t>
            </a:r>
            <a:endParaRPr kumimoji="1" lang="en-US" altLang="ja-JP" dirty="0">
              <a:solidFill>
                <a:srgbClr val="FF0000"/>
              </a:solidFill>
            </a:endParaRPr>
          </a:p>
          <a:p>
            <a:pPr lvl="1">
              <a:buFont typeface="Wingdings" panose="05000000000000000000" pitchFamily="2" charset="2"/>
              <a:buChar char="ü"/>
            </a:pPr>
            <a:r>
              <a:rPr kumimoji="1" lang="ja-JP" altLang="en-US" dirty="0"/>
              <a:t>より詳しいカットポイントの設定・和牛のカットポイント</a:t>
            </a:r>
            <a:r>
              <a:rPr lang="en-US" altLang="ja-JP" dirty="0"/>
              <a:t>(</a:t>
            </a:r>
            <a:r>
              <a:rPr kumimoji="1" lang="en-US" altLang="ja-JP" dirty="0"/>
              <a:t>AEA</a:t>
            </a:r>
            <a:r>
              <a:rPr kumimoji="1" lang="ja-JP" altLang="en-US" dirty="0"/>
              <a:t>が分かれば、要求される初乳の</a:t>
            </a:r>
            <a:r>
              <a:rPr kumimoji="1" lang="en-US" altLang="ja-JP" dirty="0"/>
              <a:t>IgG</a:t>
            </a:r>
            <a:r>
              <a:rPr kumimoji="1" lang="ja-JP" altLang="en-US" dirty="0"/>
              <a:t>濃度が分かる</a:t>
            </a:r>
            <a:r>
              <a:rPr kumimoji="1" lang="en-US" altLang="ja-JP" dirty="0"/>
              <a:t>)</a:t>
            </a:r>
          </a:p>
          <a:p>
            <a:endParaRPr kumimoji="1" lang="en-US" altLang="ja-JP" dirty="0"/>
          </a:p>
          <a:p>
            <a:pPr marL="0" indent="0">
              <a:buNone/>
            </a:pPr>
            <a:endParaRPr kumimoji="1" lang="ja-JP" altLang="en-US" dirty="0"/>
          </a:p>
        </p:txBody>
      </p:sp>
    </p:spTree>
    <p:extLst>
      <p:ext uri="{BB962C8B-B14F-4D97-AF65-F5344CB8AC3E}">
        <p14:creationId xmlns:p14="http://schemas.microsoft.com/office/powerpoint/2010/main" val="4077532252"/>
      </p:ext>
    </p:extLst>
  </p:cSld>
  <p:clrMapOvr>
    <a:masterClrMapping/>
  </p:clrMapOvr>
  <mc:AlternateContent xmlns:mc="http://schemas.openxmlformats.org/markup-compatibility/2006" xmlns:p14="http://schemas.microsoft.com/office/powerpoint/2010/main">
    <mc:Choice Requires="p14">
      <p:transition spd="slow" p14:dur="2000" advTm="86251"/>
    </mc:Choice>
    <mc:Fallback xmlns="">
      <p:transition spd="slow" advTm="86251"/>
    </mc:Fallback>
  </mc:AlternateContent>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3805</TotalTime>
  <Words>1535</Words>
  <Application>Microsoft Office PowerPoint</Application>
  <PresentationFormat>ワイド画面</PresentationFormat>
  <Paragraphs>137</Paragraphs>
  <Slides>8</Slides>
  <Notes>8</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8</vt:i4>
      </vt:variant>
    </vt:vector>
  </HeadingPairs>
  <TitlesOfParts>
    <vt:vector size="16" baseType="lpstr">
      <vt:lpstr>游ゴシック</vt:lpstr>
      <vt:lpstr>游ゴシック Light</vt:lpstr>
      <vt:lpstr>游明朝</vt:lpstr>
      <vt:lpstr>Arial</vt:lpstr>
      <vt:lpstr>Calibri</vt:lpstr>
      <vt:lpstr>Cambria Math</vt:lpstr>
      <vt:lpstr>Wingdings</vt:lpstr>
      <vt:lpstr>Office テーマ</vt:lpstr>
      <vt:lpstr>子牛における初乳中免疫グロブリン(IgG)の 獲得のための吸収効率(AEA)の測定と その要因との関連性</vt:lpstr>
      <vt:lpstr>はじめに</vt:lpstr>
      <vt:lpstr>はじめに</vt:lpstr>
      <vt:lpstr>材料と方法</vt:lpstr>
      <vt:lpstr>PowerPoint プレゼンテーション</vt:lpstr>
      <vt:lpstr>結果</vt:lpstr>
      <vt:lpstr>結果</vt:lpstr>
      <vt:lpstr>まとめ・今後の課題</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溝口 匠飛</dc:creator>
  <cp:lastModifiedBy>溝口 匠飛</cp:lastModifiedBy>
  <cp:revision>80</cp:revision>
  <dcterms:created xsi:type="dcterms:W3CDTF">2021-05-16T02:59:34Z</dcterms:created>
  <dcterms:modified xsi:type="dcterms:W3CDTF">2021-11-28T21:00:40Z</dcterms:modified>
</cp:coreProperties>
</file>