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Ex2.xml" ContentType="application/vnd.ms-office.chartex+xml"/>
  <Override PartName="/ppt/charts/style3.xml" ContentType="application/vnd.ms-office.chartstyle+xml"/>
  <Override PartName="/ppt/charts/colors3.xml" ContentType="application/vnd.ms-office.chartcolorstyle+xml"/>
  <Override PartName="/ppt/charts/chartEx3.xml" ContentType="application/vnd.ms-office.chartex+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471" r:id="rId4"/>
    <p:sldId id="472" r:id="rId5"/>
    <p:sldId id="465" r:id="rId6"/>
    <p:sldId id="469" r:id="rId7"/>
    <p:sldId id="473" r:id="rId8"/>
    <p:sldId id="466"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104" autoAdjust="0"/>
  </p:normalViewPr>
  <p:slideViewPr>
    <p:cSldViewPr snapToGrid="0" showGuides="1">
      <p:cViewPr varScale="1">
        <p:scale>
          <a:sx n="76" d="100"/>
          <a:sy n="76" d="100"/>
        </p:scale>
        <p:origin x="898"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AKUO%20YASUDA\AppData\Local\Packages\Microsoft.Office.Desktop_8wekyb3d8bbwe\LocalCache\Roaming\Microsoft\Excel\AEA&#34276;&#20117;(&#33258;&#21205;&#22238;&#24489;&#28168;&#12415;)%20(version%202).xlsb" TargetMode="External"/><Relationship Id="rId2" Type="http://schemas.microsoft.com/office/2011/relationships/chartColorStyle" Target="colors1.xml"/><Relationship Id="rId1" Type="http://schemas.microsoft.com/office/2011/relationships/chartStyle" Target="style1.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TAKUO%20YASUDA\Desktop\&#26032;&#12375;&#12356;&#12501;&#12457;&#12523;&#12480;&#12540;\IgG&#38306;&#36899;\AEA&#12414;&#12392;&#12417;%20(&#22238;&#24489;&#28168;&#12415;).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TAKUO%20YASUDA\Desktop\&#26032;&#12375;&#12356;&#12501;&#12457;&#12523;&#12480;&#12540;\IgG&#38306;&#36899;\AEA&#12414;&#12392;&#12417;%20(&#22238;&#24489;&#28168;&#12415;).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C:\Users\TAKUO%20YASUDA\Desktop\&#26032;&#12375;&#12356;&#12501;&#12457;&#12523;&#12480;&#12540;\IgG&#38306;&#36899;\AEA&#12414;&#12392;&#12417;%20(&#22238;&#24489;&#28168;&#124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Sheet1!$AB$37</c:f>
              <c:strCache>
                <c:ptCount val="1"/>
                <c:pt idx="0">
                  <c:v>AEA</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Sheet1!$AC$36:$AD$36</c:f>
              <c:strCache>
                <c:ptCount val="2"/>
                <c:pt idx="0">
                  <c:v>&lt;6h</c:v>
                </c:pt>
                <c:pt idx="1">
                  <c:v>&gt;6h</c:v>
                </c:pt>
              </c:strCache>
            </c:strRef>
          </c:cat>
          <c:val>
            <c:numRef>
              <c:f>Sheet1!$AC$37:$AD$37</c:f>
              <c:numCache>
                <c:formatCode>General</c:formatCode>
                <c:ptCount val="2"/>
                <c:pt idx="0">
                  <c:v>22.805220984626658</c:v>
                </c:pt>
                <c:pt idx="1">
                  <c:v>16.88667065384039</c:v>
                </c:pt>
              </c:numCache>
            </c:numRef>
          </c:val>
          <c:extLst>
            <c:ext xmlns:c16="http://schemas.microsoft.com/office/drawing/2014/chart" uri="{C3380CC4-5D6E-409C-BE32-E72D297353CC}">
              <c16:uniqueId val="{00000000-429B-4A67-8015-80E57DC5179A}"/>
            </c:ext>
          </c:extLst>
        </c:ser>
        <c:dLbls>
          <c:showLegendKey val="0"/>
          <c:showVal val="0"/>
          <c:showCatName val="0"/>
          <c:showSerName val="0"/>
          <c:showPercent val="0"/>
          <c:showBubbleSize val="0"/>
        </c:dLbls>
        <c:gapWidth val="219"/>
        <c:overlap val="-27"/>
        <c:axId val="253740984"/>
        <c:axId val="253741304"/>
      </c:barChart>
      <c:catAx>
        <c:axId val="2537409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253741304"/>
        <c:crosses val="autoZero"/>
        <c:auto val="1"/>
        <c:lblAlgn val="ctr"/>
        <c:lblOffset val="100"/>
        <c:noMultiLvlLbl val="0"/>
      </c:catAx>
      <c:valAx>
        <c:axId val="2537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253740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Sheet1!$BC$3:$BC$28</cx:f>
        <cx:lvl ptCount="26" formatCode="General">
          <cx:pt idx="0">32.488744621269475</cx:pt>
          <cx:pt idx="1">38.904971682740538</cx:pt>
          <cx:pt idx="2">15.96825594785834</cx:pt>
          <cx:pt idx="3">29.53782122061136</cx:pt>
          <cx:pt idx="4">30.226997304245067</cx:pt>
          <cx:pt idx="5">22.668266230457601</cx:pt>
          <cx:pt idx="6">8.9293575276287509</cx:pt>
          <cx:pt idx="7">13.515438447649977</cx:pt>
          <cx:pt idx="8">23.865828409199281</cx:pt>
          <cx:pt idx="9">21.42161836893985</cx:pt>
          <cx:pt idx="10">17.529238888281785</cx:pt>
          <cx:pt idx="11">15.476616382735282</cx:pt>
          <cx:pt idx="12">23.698421776249962</cx:pt>
        </cx:lvl>
      </cx:numDim>
    </cx:data>
    <cx:data id="1">
      <cx:numDim type="val">
        <cx:f>Sheet1!$BD$3:$BD$28</cx:f>
        <cx:lvl ptCount="26" formatCode="General">
          <cx:pt idx="0">28.734006931821732</cx:pt>
          <cx:pt idx="1">4.975140166695927</cx:pt>
          <cx:pt idx="2">24.756574585275491</cx:pt>
          <cx:pt idx="3">23.887579284896244</cx:pt>
          <cx:pt idx="4">15.938065428609303</cx:pt>
          <cx:pt idx="5">30.549997095417421</cx:pt>
          <cx:pt idx="6">27.084239105140252</cx:pt>
          <cx:pt idx="7">20.452044085493359</cx:pt>
          <cx:pt idx="8">22.632663316582924</cx:pt>
        </cx:lvl>
      </cx:numDim>
    </cx:data>
    <cx:data id="2">
      <cx:numDim type="val">
        <cx:f>Sheet1!$BE$3:$BE$27</cx:f>
        <cx:lvl ptCount="25" formatCode="General">
          <cx:pt idx="0">22.759254375298703</cx:pt>
          <cx:pt idx="1">10.580286967049622</cx:pt>
          <cx:pt idx="2">8.0770985603849148</cx:pt>
          <cx:pt idx="3">10.928816243469768</cx:pt>
          <cx:pt idx="4">30.324914406633024</cx:pt>
          <cx:pt idx="5">34.130738735220604</cx:pt>
          <cx:pt idx="6">25.789723616520526</cx:pt>
          <cx:pt idx="7">47.327006670408728</cx:pt>
          <cx:pt idx="8">40.078267903521464</cx:pt>
          <cx:pt idx="9">29.541359470707796</cx:pt>
          <cx:pt idx="10">13.904490762934557</cx:pt>
          <cx:pt idx="11">35.211454891254895</cx:pt>
          <cx:pt idx="12">33.929329403483948</cx:pt>
          <cx:pt idx="13">44.472023909309264</cx:pt>
          <cx:pt idx="14">41.153823125439345</cx:pt>
          <cx:pt idx="15">13.180892239188257</cx:pt>
          <cx:pt idx="16">10.185496237917368</cx:pt>
          <cx:pt idx="17">11.068471759687251</cx:pt>
          <cx:pt idx="18">40.840879492096377</cx:pt>
          <cx:pt idx="19">24.744789906174887</cx:pt>
          <cx:pt idx="20">25.653201030808649</cx:pt>
          <cx:pt idx="21">24.826128790321068</cx:pt>
          <cx:pt idx="22">21.878243360085015</cx:pt>
          <cx:pt idx="23">22.003268149015099</cx:pt>
          <cx:pt idx="24">13.623347807920588</cx:pt>
        </cx:lvl>
      </cx:numDim>
    </cx:data>
  </cx:chartData>
  <cx:chart>
    <cx:plotArea>
      <cx:plotAreaRegion>
        <cx:series layoutId="boxWhisker" uniqueId="{D6011023-4AF6-463D-B194-ACC6FDAF7D6C}">
          <cx:tx>
            <cx:txData>
              <cx:f>Sheet1!$BC$2</cx:f>
              <cx:v>F1</cx:v>
            </cx:txData>
          </cx:tx>
          <cx:dataId val="0"/>
          <cx:layoutPr>
            <cx:visibility meanLine="0" meanMarker="1" nonoutliers="0" outliers="1"/>
            <cx:statistics quartileMethod="exclusive"/>
          </cx:layoutPr>
        </cx:series>
        <cx:series layoutId="boxWhisker" uniqueId="{F678ABCC-A95C-443E-84D8-0C7C408A3D40}">
          <cx:tx>
            <cx:txData>
              <cx:f>Sheet1!$BD$2</cx:f>
              <cx:v>ホルスタイン</cx:v>
            </cx:txData>
          </cx:tx>
          <cx:dataId val="1"/>
          <cx:layoutPr>
            <cx:visibility meanLine="0" meanMarker="1" nonoutliers="0" outliers="1"/>
            <cx:statistics quartileMethod="exclusive"/>
          </cx:layoutPr>
        </cx:series>
        <cx:series layoutId="boxWhisker" uniqueId="{536ECC4B-BD06-4012-87B2-B29E4686A394}">
          <cx:tx>
            <cx:txData>
              <cx:f>Sheet1!$BE$2</cx:f>
              <cx:v>和牛</cx:v>
            </cx:txData>
          </cx:tx>
          <cx:dataId val="2"/>
          <cx:layoutPr>
            <cx:visibility meanLine="0" meanMarker="1" nonoutliers="0" outliers="1"/>
            <cx:statistics quartileMethod="exclusive"/>
          </cx:layoutPr>
        </cx:series>
      </cx:plotAreaRegion>
      <cx:axis id="0" hidden="1">
        <cx:catScaling gapWidth="1"/>
        <cx:tickLabels/>
      </cx:axis>
      <cx:axis id="1">
        <cx:valScaling/>
        <cx:majorGridlines/>
        <cx:tickLabels/>
      </cx:axis>
    </cx:plotArea>
    <cx:legend pos="t" align="ctr" overlay="0"/>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Sheet1!$AN$3:$AN$33</cx:f>
        <cx:lvl ptCount="31" formatCode="General">
          <cx:pt idx="0">22.759254375298703</cx:pt>
          <cx:pt idx="1">10.580286967049622</cx:pt>
          <cx:pt idx="2">8.0770985603849148</cx:pt>
          <cx:pt idx="3">10.928816243469768</cx:pt>
          <cx:pt idx="4">30.324914406633024</cx:pt>
          <cx:pt idx="5">34.130738735220604</cx:pt>
          <cx:pt idx="6">25.789723616520526</cx:pt>
          <cx:pt idx="7">47.327006670408728</cx:pt>
          <cx:pt idx="8">40.078267903521464</cx:pt>
          <cx:pt idx="9">29.541359470707796</cx:pt>
          <cx:pt idx="11">13.904490762934557</cx:pt>
          <cx:pt idx="12">35.211454891254895</cx:pt>
          <cx:pt idx="13">33.929329403483948</cx:pt>
          <cx:pt idx="14">44.472023909309264</cx:pt>
          <cx:pt idx="15">41.153823125439345</cx:pt>
          <cx:pt idx="17">4.1670402236829975</cx:pt>
          <cx:pt idx="18">13.180892239188257</cx:pt>
          <cx:pt idx="19">10.185496237917368</cx:pt>
          <cx:pt idx="20">11.068471759687251</cx:pt>
          <cx:pt idx="23">40.840879492096377</cx:pt>
          <cx:pt idx="24">24.744789906174887</cx:pt>
          <cx:pt idx="25">25.653201030808649</cx:pt>
          <cx:pt idx="26">24.826128790321068</cx:pt>
          <cx:pt idx="27">21.878243360085015</cx:pt>
          <cx:pt idx="28">22.003268149015099</cx:pt>
          <cx:pt idx="29">13.623347807920588</cx:pt>
          <cx:pt idx="30">4.7549033299730352</cx:pt>
        </cx:lvl>
      </cx:numDim>
    </cx:data>
    <cx:data id="1">
      <cx:numDim type="val">
        <cx:f>Sheet1!$AO$3:$AO$33</cx:f>
        <cx:lvl ptCount="31" formatCode="General">
          <cx:pt idx="1">10.580286967049622</cx:pt>
          <cx:pt idx="17">4.1670402236829975</cx:pt>
          <cx:pt idx="18">13.180892239188257</cx:pt>
          <cx:pt idx="19">10.185496237917368</cx:pt>
          <cx:pt idx="20">11.068471759687251</cx:pt>
          <cx:pt idx="24">24.744789906174887</cx:pt>
          <cx:pt idx="25">25.653201030808649</cx:pt>
          <cx:pt idx="26">21.878243360085015</cx:pt>
          <cx:pt idx="27">22.003268149015099</cx:pt>
          <cx:pt idx="28">13.623347807920588</cx:pt>
          <cx:pt idx="29">4.7549033299730352</cx:pt>
        </cx:lvl>
      </cx:numDim>
    </cx:data>
  </cx:chartData>
  <cx:chart>
    <cx:title pos="t" align="ctr" overlay="0">
      <cx:tx>
        <cx:rich>
          <a:bodyPr spcFirstLastPara="1" vertOverflow="ellipsis" horzOverflow="overflow" wrap="square" lIns="0" tIns="0" rIns="0" bIns="0" anchor="ctr" anchorCtr="1"/>
          <a:lstStyle/>
          <a:p>
            <a:pPr algn="ctr" rtl="0">
              <a:defRPr sz="1800"/>
            </a:pPr>
            <a:r>
              <a:rPr lang="ja-JP" altLang="en-US" sz="1800" b="0" i="0" u="none" strike="noStrike" baseline="0" dirty="0">
                <a:solidFill>
                  <a:prstClr val="black">
                    <a:lumMod val="65000"/>
                    <a:lumOff val="35000"/>
                  </a:prstClr>
                </a:solidFill>
                <a:latin typeface="游ゴシック" panose="020F0502020204030204"/>
                <a:ea typeface="游ゴシック" panose="020B0400000000000000" pitchFamily="50" charset="-128"/>
              </a:rPr>
              <a:t>基準値を境にした</a:t>
            </a:r>
            <a:r>
              <a:rPr lang="en-US" altLang="ja-JP" sz="1800" b="0" i="0" u="none" strike="noStrike" baseline="0" dirty="0">
                <a:solidFill>
                  <a:prstClr val="black">
                    <a:lumMod val="65000"/>
                    <a:lumOff val="35000"/>
                  </a:prstClr>
                </a:solidFill>
                <a:latin typeface="游ゴシック" panose="020F0502020204030204"/>
                <a:ea typeface="游ゴシック" panose="020B0400000000000000" pitchFamily="50" charset="-128"/>
              </a:rPr>
              <a:t>AEA</a:t>
            </a:r>
            <a:endParaRPr lang="ja-JP" altLang="en-US" sz="1800" b="0" i="0" u="none" strike="noStrike" baseline="0" dirty="0">
              <a:solidFill>
                <a:prstClr val="black">
                  <a:lumMod val="65000"/>
                  <a:lumOff val="35000"/>
                </a:prstClr>
              </a:solidFill>
              <a:latin typeface="游ゴシック" panose="020F0502020204030204"/>
              <a:ea typeface="游ゴシック" panose="020B0400000000000000" pitchFamily="50" charset="-128"/>
            </a:endParaRPr>
          </a:p>
        </cx:rich>
      </cx:tx>
    </cx:title>
    <cx:plotArea>
      <cx:plotAreaRegion>
        <cx:series layoutId="boxWhisker" uniqueId="{A85760AF-2863-4FC0-AC0F-D2EF88F694D6}">
          <cx:dataId val="0"/>
          <cx:layoutPr>
            <cx:visibility meanLine="0" meanMarker="1" nonoutliers="0" outliers="1"/>
            <cx:statistics quartileMethod="exclusive"/>
          </cx:layoutPr>
        </cx:series>
        <cx:series layoutId="boxWhisker" uniqueId="{1AE4822B-FB7E-4D2F-9E34-2455DD9A6A4A}">
          <cx:dataId val="1"/>
          <cx:layoutPr>
            <cx:visibility meanLine="0" meanMarker="1" nonoutliers="0" outliers="1"/>
            <cx:statistics quartileMethod="exclusive"/>
          </cx:layoutPr>
        </cx:series>
      </cx:plotAreaRegion>
      <cx:axis id="0" hidden="1">
        <cx:catScaling gapWidth="1"/>
        <cx:tickLabels/>
      </cx:axis>
      <cx:axis id="1">
        <cx:valScaling/>
        <cx:majorGridlines/>
        <cx:tickLabels/>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Sheet1!$BG$30:$BG$78</cx:f>
        <cx:lvl ptCount="49" formatCode="General">
          <cx:pt idx="0">32.488744621269475</cx:pt>
          <cx:pt idx="1">38.904971682740538</cx:pt>
          <cx:pt idx="2">15.96825594785834</cx:pt>
          <cx:pt idx="3">29.53782122061136</cx:pt>
          <cx:pt idx="4">30.226997304245067</cx:pt>
          <cx:pt idx="14">28.734006931821732</cx:pt>
          <cx:pt idx="16">24.756574585275491</cx:pt>
          <cx:pt idx="17">23.887579284896244</cx:pt>
          <cx:pt idx="18">15.938065428609303</cx:pt>
          <cx:pt idx="19">30.549997095417421</cx:pt>
          <cx:pt idx="20">27.084239105140252</cx:pt>
          <cx:pt idx="21">20.452044085493359</cx:pt>
          <cx:pt idx="22">22.632663316582924</cx:pt>
          <cx:pt idx="24">22.759254375298703</cx:pt>
          <cx:pt idx="25">10.580286967049622</cx:pt>
          <cx:pt idx="27">10.928816243469768</cx:pt>
          <cx:pt idx="28">30.324914406633024</cx:pt>
          <cx:pt idx="29">34.130738735220604</cx:pt>
          <cx:pt idx="31">47.327006670408728</cx:pt>
          <cx:pt idx="32">40.078267903521464</cx:pt>
          <cx:pt idx="33">29.541359470707796</cx:pt>
          <cx:pt idx="34">13.904490762934557</cx:pt>
          <cx:pt idx="35">35.211454891254895</cx:pt>
          <cx:pt idx="36">33.929329403483948</cx:pt>
          <cx:pt idx="37">44.472023909309264</cx:pt>
          <cx:pt idx="38">41.153823125439345</cx:pt>
          <cx:pt idx="39">13.180892239188257</cx:pt>
          <cx:pt idx="40">10.185496237917368</cx:pt>
          <cx:pt idx="41">11.068471759687251</cx:pt>
          <cx:pt idx="42">40.840879492096377</cx:pt>
          <cx:pt idx="43">24.744789906174887</cx:pt>
          <cx:pt idx="44">25.653201030808649</cx:pt>
          <cx:pt idx="45">24.826128790321068</cx:pt>
          <cx:pt idx="46">21.878243360085015</cx:pt>
          <cx:pt idx="47">22.003268149015099</cx:pt>
          <cx:pt idx="48">13.623347807920588</cx:pt>
        </cx:lvl>
      </cx:numDim>
    </cx:data>
    <cx:data id="1">
      <cx:numDim type="val">
        <cx:f>Sheet1!$BH$30:$BH$78</cx:f>
        <cx:lvl ptCount="49" formatCode="General">
          <cx:pt idx="5">22.668266230457601</cx:pt>
          <cx:pt idx="6">8.9293575276287509</cx:pt>
          <cx:pt idx="7">13.515438447649977</cx:pt>
          <cx:pt idx="8">23.865828409199281</cx:pt>
          <cx:pt idx="9">21.42161836893985</cx:pt>
          <cx:pt idx="10">17.529238888281785</cx:pt>
          <cx:pt idx="11">15.476616382735282</cx:pt>
          <cx:pt idx="12">23.698421776249962</cx:pt>
          <cx:pt idx="15">4.975140166695927</cx:pt>
          <cx:pt idx="26">8.0770985603849148</cx:pt>
          <cx:pt idx="30">25.789723616520526</cx:pt>
        </cx:lvl>
      </cx:numDim>
    </cx:data>
  </cx:chartData>
  <cx:chart>
    <cx:title pos="t" align="ctr" overlay="0">
      <cx:tx>
        <cx:txData>
          <cx:v>ストマックチューブによる違い</cx:v>
        </cx:txData>
      </cx:tx>
      <cx:txPr>
        <a:bodyPr spcFirstLastPara="1" vertOverflow="ellipsis" horzOverflow="overflow" wrap="square" lIns="0" tIns="0" rIns="0" bIns="0" anchor="ctr" anchorCtr="1"/>
        <a:lstStyle/>
        <a:p>
          <a:pPr algn="ctr" rtl="0">
            <a:defRPr sz="1800"/>
          </a:pPr>
          <a:r>
            <a:rPr lang="ja-JP" altLang="en-US" sz="1800" b="0" i="0" u="none" strike="noStrike" baseline="0">
              <a:solidFill>
                <a:sysClr val="windowText" lastClr="000000">
                  <a:lumMod val="65000"/>
                  <a:lumOff val="35000"/>
                </a:sysClr>
              </a:solidFill>
              <a:latin typeface="Calibri" panose="020F0502020204030204"/>
              <a:ea typeface="游ゴシック" panose="020B0400000000000000" pitchFamily="50" charset="-128"/>
            </a:rPr>
            <a:t>ストマックチューブによる違い</a:t>
          </a:r>
        </a:p>
      </cx:txPr>
    </cx:title>
    <cx:plotArea>
      <cx:plotAreaRegion>
        <cx:series layoutId="boxWhisker" uniqueId="{001F80A0-A742-4A90-959A-151B7F843E01}">
          <cx:dataId val="0"/>
          <cx:layoutPr>
            <cx:visibility meanLine="0" meanMarker="1" nonoutliers="0" outliers="1"/>
            <cx:statistics quartileMethod="exclusive"/>
          </cx:layoutPr>
        </cx:series>
        <cx:series layoutId="boxWhisker" uniqueId="{037E589A-FDB5-4BD9-B14F-4D0AACE434A8}">
          <cx:dataId val="1"/>
          <cx:layoutPr>
            <cx:visibility meanLine="0" meanMarker="1" nonoutliers="0" outliers="1"/>
            <cx:statistics quartileMethod="exclusive"/>
          </cx:layoutPr>
        </cx:series>
      </cx:plotAreaRegion>
      <cx:axis id="0" hidden="1">
        <cx:catScaling gapWidth="1"/>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B40436-3087-4C13-9DFF-A370B154F185}" type="datetimeFigureOut">
              <a:rPr kumimoji="1" lang="ja-JP" altLang="en-US" smtClean="0"/>
              <a:t>2021/11/29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5C75C-F515-4B86-9C21-C32E1EE2BF79}" type="slidenum">
              <a:rPr kumimoji="1" lang="ja-JP" altLang="en-US" smtClean="0"/>
              <a:t>‹#›</a:t>
            </a:fld>
            <a:endParaRPr kumimoji="1" lang="ja-JP" altLang="en-US"/>
          </a:p>
        </p:txBody>
      </p:sp>
    </p:spTree>
    <p:extLst>
      <p:ext uri="{BB962C8B-B14F-4D97-AF65-F5344CB8AC3E}">
        <p14:creationId xmlns:p14="http://schemas.microsoft.com/office/powerpoint/2010/main" val="36331248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ゆうべつ牛群管理サービスの溝口です。子牛における初乳中免疫グロブリン獲得のための吸収効率の測定とその要因との関連性について発表させて頂きます。よろしくお願いいたします。</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1</a:t>
            </a:fld>
            <a:endParaRPr kumimoji="1" lang="ja-JP" altLang="en-US"/>
          </a:p>
        </p:txBody>
      </p:sp>
    </p:spTree>
    <p:extLst>
      <p:ext uri="{BB962C8B-B14F-4D97-AF65-F5344CB8AC3E}">
        <p14:creationId xmlns:p14="http://schemas.microsoft.com/office/powerpoint/2010/main" val="373107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まず初めに、</a:t>
            </a:r>
            <a:r>
              <a:rPr kumimoji="1" lang="en-US" altLang="ja-JP" dirty="0"/>
              <a:t>IgG</a:t>
            </a:r>
            <a:r>
              <a:rPr kumimoji="1" lang="ja-JP" altLang="en-US" dirty="0"/>
              <a:t>についてです。</a:t>
            </a:r>
            <a:endParaRPr kumimoji="1" lang="en-US" altLang="ja-JP" dirty="0"/>
          </a:p>
          <a:p>
            <a:r>
              <a:rPr kumimoji="1" lang="ja-JP" altLang="en-US" dirty="0"/>
              <a:t>子牛は出生直後は免疫グロブリン</a:t>
            </a:r>
            <a:r>
              <a:rPr kumimoji="1" lang="en-US" altLang="ja-JP" dirty="0"/>
              <a:t>IgG</a:t>
            </a:r>
            <a:r>
              <a:rPr kumimoji="1" lang="ja-JP" altLang="en-US" dirty="0"/>
              <a:t>を持っていないため、これを獲得するために出生後</a:t>
            </a:r>
            <a:r>
              <a:rPr kumimoji="1" lang="en-US" altLang="ja-JP" dirty="0"/>
              <a:t>24</a:t>
            </a:r>
            <a:r>
              <a:rPr kumimoji="1" lang="ja-JP" altLang="en-US" dirty="0"/>
              <a:t>時間以内に</a:t>
            </a:r>
            <a:r>
              <a:rPr kumimoji="1" lang="en-US" altLang="ja-JP" dirty="0"/>
              <a:t>IgG</a:t>
            </a:r>
            <a:r>
              <a:rPr kumimoji="1" lang="ja-JP" altLang="en-US" dirty="0"/>
              <a:t>を多く含む初乳の給与が必須になります。</a:t>
            </a:r>
            <a:endParaRPr kumimoji="1" lang="en-US" altLang="ja-JP" dirty="0"/>
          </a:p>
          <a:p>
            <a:r>
              <a:rPr kumimoji="1" lang="ja-JP" altLang="en-US" dirty="0"/>
              <a:t>そして、この初乳の給与が上手くいかずに</a:t>
            </a:r>
            <a:r>
              <a:rPr kumimoji="1" lang="en-US" altLang="ja-JP" dirty="0"/>
              <a:t>IgG</a:t>
            </a:r>
            <a:r>
              <a:rPr kumimoji="1" lang="ja-JP" altLang="en-US" dirty="0"/>
              <a:t>が獲得できなかった場合には受動免疫移行不全</a:t>
            </a:r>
            <a:r>
              <a:rPr kumimoji="1" lang="en-US" altLang="ja-JP" dirty="0"/>
              <a:t>(FPT)</a:t>
            </a:r>
            <a:r>
              <a:rPr kumimoji="1" lang="ja-JP" altLang="en-US" dirty="0"/>
              <a:t>となり、その基準値は子牛の血清</a:t>
            </a:r>
            <a:r>
              <a:rPr kumimoji="1" lang="en-US" altLang="ja-JP" dirty="0"/>
              <a:t>IgG</a:t>
            </a:r>
            <a:r>
              <a:rPr kumimoji="1" lang="ja-JP" altLang="en-US" dirty="0"/>
              <a:t>濃度が</a:t>
            </a:r>
            <a:r>
              <a:rPr kumimoji="1" lang="en-US" altLang="ja-JP" dirty="0"/>
              <a:t>10 g/L</a:t>
            </a:r>
            <a:r>
              <a:rPr kumimoji="1" lang="ja-JP" altLang="en-US" dirty="0"/>
              <a:t>未満とされています。</a:t>
            </a:r>
            <a:endParaRPr kumimoji="1" lang="en-US" altLang="ja-JP" dirty="0"/>
          </a:p>
          <a:p>
            <a:r>
              <a:rPr kumimoji="1" lang="ja-JP" altLang="en-US" dirty="0"/>
              <a:t>しかし、この基準値は</a:t>
            </a:r>
            <a:r>
              <a:rPr kumimoji="1" lang="en-US" altLang="ja-JP" dirty="0"/>
              <a:t>30</a:t>
            </a:r>
            <a:r>
              <a:rPr kumimoji="1" lang="ja-JP" altLang="en-US" dirty="0"/>
              <a:t>年近く前のもので、現在ではこの数値を超えても、疾病への罹患率や斃死率に差があること等から、</a:t>
            </a:r>
            <a:r>
              <a:rPr kumimoji="1" lang="en-US" altLang="ja-JP" dirty="0"/>
              <a:t>2020</a:t>
            </a:r>
            <a:r>
              <a:rPr kumimoji="1" lang="ja-JP" altLang="en-US" dirty="0"/>
              <a:t>年に新しい基準として</a:t>
            </a:r>
            <a:r>
              <a:rPr kumimoji="1" lang="en-US" altLang="ja-JP" dirty="0"/>
              <a:t>4</a:t>
            </a:r>
            <a:r>
              <a:rPr kumimoji="1" lang="ja-JP" altLang="en-US" dirty="0"/>
              <a:t>段階の評価が提案されています。ここから、血中</a:t>
            </a:r>
            <a:r>
              <a:rPr kumimoji="1" lang="en-US" altLang="ja-JP" dirty="0"/>
              <a:t>IgG</a:t>
            </a:r>
            <a:r>
              <a:rPr kumimoji="1" lang="ja-JP" altLang="en-US" dirty="0"/>
              <a:t>濃度の目標値が</a:t>
            </a:r>
            <a:r>
              <a:rPr kumimoji="1" lang="en-US" altLang="ja-JP" dirty="0"/>
              <a:t>25g/L</a:t>
            </a:r>
            <a:r>
              <a:rPr kumimoji="1" lang="ja-JP" altLang="en-US" dirty="0"/>
              <a:t>に設定され、これを超える必要があると考えられています。</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2</a:t>
            </a:fld>
            <a:endParaRPr kumimoji="1" lang="ja-JP" altLang="en-US"/>
          </a:p>
        </p:txBody>
      </p:sp>
    </p:spTree>
    <p:extLst>
      <p:ext uri="{BB962C8B-B14F-4D97-AF65-F5344CB8AC3E}">
        <p14:creationId xmlns:p14="http://schemas.microsoft.com/office/powerpoint/2010/main" val="65348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現在まで、初乳の</a:t>
            </a:r>
            <a:r>
              <a:rPr kumimoji="1" lang="en-US" altLang="ja-JP" dirty="0"/>
              <a:t>IgG</a:t>
            </a:r>
            <a:r>
              <a:rPr kumimoji="1" lang="ja-JP" altLang="en-US" dirty="0"/>
              <a:t>濃度や血中</a:t>
            </a:r>
            <a:r>
              <a:rPr kumimoji="1" lang="en-US" altLang="ja-JP" dirty="0"/>
              <a:t>IgG</a:t>
            </a:r>
            <a:r>
              <a:rPr kumimoji="1" lang="ja-JP" altLang="en-US" dirty="0"/>
              <a:t>濃度のそれぞれについて注目はしてきていましたが、子牛に同じように初乳を給与しても</a:t>
            </a:r>
            <a:r>
              <a:rPr kumimoji="1" lang="en-US" altLang="ja-JP" dirty="0"/>
              <a:t>IgG</a:t>
            </a:r>
            <a:r>
              <a:rPr kumimoji="1" lang="ja-JP" altLang="en-US" dirty="0"/>
              <a:t>獲得量が違っている事が我々の今までの測定で分かっています。初乳給与に関して多くの農場でマニュアル化されてきている中、なぜ個体によって血中</a:t>
            </a:r>
            <a:r>
              <a:rPr kumimoji="1" lang="en-US" altLang="ja-JP" dirty="0"/>
              <a:t>IgG</a:t>
            </a:r>
            <a:r>
              <a:rPr kumimoji="1" lang="ja-JP" altLang="en-US" dirty="0"/>
              <a:t>濃度が異なるかの理由として考えられたのが、この真ん中にある吸収効率、以下</a:t>
            </a:r>
            <a:r>
              <a:rPr kumimoji="1" lang="en-US" altLang="ja-JP" dirty="0"/>
              <a:t>AEA</a:t>
            </a:r>
            <a:r>
              <a:rPr kumimoji="1" lang="ja-JP" altLang="en-US" dirty="0"/>
              <a:t>です。</a:t>
            </a:r>
            <a:r>
              <a:rPr kumimoji="1" lang="en-US" altLang="ja-JP" dirty="0"/>
              <a:t>AEA</a:t>
            </a:r>
            <a:r>
              <a:rPr kumimoji="1" lang="ja-JP" altLang="en-US" dirty="0"/>
              <a:t>の計算式はスライド下側にある通りで、初乳の</a:t>
            </a:r>
            <a:r>
              <a:rPr kumimoji="1" lang="en-US" altLang="ja-JP" dirty="0"/>
              <a:t>IgG</a:t>
            </a:r>
            <a:r>
              <a:rPr kumimoji="1" lang="ja-JP" altLang="en-US" dirty="0"/>
              <a:t>濃度とその給与量から子牛に給与した</a:t>
            </a:r>
            <a:r>
              <a:rPr kumimoji="1" lang="en-US" altLang="ja-JP" dirty="0"/>
              <a:t>IgG</a:t>
            </a:r>
            <a:r>
              <a:rPr kumimoji="1" lang="ja-JP" altLang="en-US" dirty="0"/>
              <a:t>の量を算出し、子牛の体重とそこから推定される血液量に、血清</a:t>
            </a:r>
            <a:r>
              <a:rPr kumimoji="1" lang="en-US" altLang="ja-JP" dirty="0"/>
              <a:t>IgG</a:t>
            </a:r>
            <a:r>
              <a:rPr kumimoji="1" lang="ja-JP" altLang="en-US" dirty="0"/>
              <a:t>濃度を掛ける事で、子牛が獲得した</a:t>
            </a:r>
            <a:r>
              <a:rPr kumimoji="1" lang="en-US" altLang="ja-JP" dirty="0"/>
              <a:t>IgG</a:t>
            </a:r>
            <a:r>
              <a:rPr kumimoji="1" lang="ja-JP" altLang="en-US" dirty="0"/>
              <a:t>量を算出した後、この二つを比で表したものになります。今回</a:t>
            </a:r>
            <a:r>
              <a:rPr kumimoji="1" lang="en-US" altLang="ja-JP" dirty="0"/>
              <a:t>AEA</a:t>
            </a:r>
            <a:r>
              <a:rPr kumimoji="1" lang="ja-JP" altLang="en-US" dirty="0"/>
              <a:t>を調査した目的は、先ほど示した新しい基準での高い</a:t>
            </a:r>
            <a:r>
              <a:rPr kumimoji="1" lang="en-US" altLang="ja-JP" dirty="0"/>
              <a:t>IgG</a:t>
            </a:r>
            <a:r>
              <a:rPr kumimoji="1" lang="ja-JP" altLang="en-US" dirty="0"/>
              <a:t>濃度を達成するという目標のためで、その過程にある</a:t>
            </a:r>
            <a:r>
              <a:rPr kumimoji="1" lang="en-US" altLang="ja-JP" dirty="0"/>
              <a:t>AEA</a:t>
            </a:r>
            <a:r>
              <a:rPr kumimoji="1" lang="ja-JP" altLang="en-US" dirty="0"/>
              <a:t>がどのように影響しているのかを、品種や体重などの牛側の要素、給与時間や方法などの管理側の要素と関連付けて調査を行いました。</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3</a:t>
            </a:fld>
            <a:endParaRPr kumimoji="1" lang="ja-JP" altLang="en-US"/>
          </a:p>
        </p:txBody>
      </p:sp>
    </p:spTree>
    <p:extLst>
      <p:ext uri="{BB962C8B-B14F-4D97-AF65-F5344CB8AC3E}">
        <p14:creationId xmlns:p14="http://schemas.microsoft.com/office/powerpoint/2010/main" val="1643883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今回調査した農場での初乳給与のマニュアルです。初乳についての質・量・給与方法・給与時間を示していますが、大きく異なるところは、農場</a:t>
            </a:r>
            <a:r>
              <a:rPr kumimoji="1" lang="en-US" altLang="ja-JP" dirty="0"/>
              <a:t>A</a:t>
            </a:r>
            <a:r>
              <a:rPr kumimoji="1" lang="ja-JP" altLang="en-US" dirty="0"/>
              <a:t>・</a:t>
            </a:r>
            <a:r>
              <a:rPr kumimoji="1" lang="en-US" altLang="ja-JP" dirty="0"/>
              <a:t>B</a:t>
            </a:r>
            <a:r>
              <a:rPr kumimoji="1" lang="ja-JP" altLang="en-US" dirty="0"/>
              <a:t>では初乳を出来るだけ自力で飲ませ、農場</a:t>
            </a:r>
            <a:r>
              <a:rPr kumimoji="1" lang="en-US" altLang="ja-JP" dirty="0"/>
              <a:t>C</a:t>
            </a:r>
            <a:r>
              <a:rPr kumimoji="1" lang="ja-JP" altLang="en-US" dirty="0"/>
              <a:t>では全頭ストマックチューブによる強制給餌を行っていることです。また、農場</a:t>
            </a:r>
            <a:r>
              <a:rPr kumimoji="1" lang="en-US" altLang="ja-JP" dirty="0"/>
              <a:t>B</a:t>
            </a:r>
            <a:r>
              <a:rPr kumimoji="1" lang="ja-JP" altLang="en-US" dirty="0"/>
              <a:t>では初回</a:t>
            </a:r>
            <a:r>
              <a:rPr kumimoji="1" lang="en-US" altLang="ja-JP" dirty="0"/>
              <a:t>Brix</a:t>
            </a:r>
            <a:r>
              <a:rPr kumimoji="1" lang="ja-JP" altLang="en-US" dirty="0"/>
              <a:t>は</a:t>
            </a:r>
            <a:r>
              <a:rPr kumimoji="1" lang="en-US" altLang="ja-JP" dirty="0"/>
              <a:t>30</a:t>
            </a:r>
            <a:r>
              <a:rPr kumimoji="1" lang="ja-JP" altLang="en-US" dirty="0"/>
              <a:t>を超えており、給与時間も早くなっています。</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4</a:t>
            </a:fld>
            <a:endParaRPr kumimoji="1" lang="ja-JP" altLang="en-US"/>
          </a:p>
        </p:txBody>
      </p:sp>
    </p:spTree>
    <p:extLst>
      <p:ext uri="{BB962C8B-B14F-4D97-AF65-F5344CB8AC3E}">
        <p14:creationId xmlns:p14="http://schemas.microsoft.com/office/powerpoint/2010/main" val="3643279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IgG</a:t>
            </a:r>
            <a:r>
              <a:rPr kumimoji="1" lang="ja-JP" altLang="en-US" dirty="0"/>
              <a:t>濃度の測定については、</a:t>
            </a:r>
            <a:r>
              <a:rPr kumimoji="1" lang="en-US" altLang="ja-JP" dirty="0"/>
              <a:t>Triple J Farm</a:t>
            </a:r>
            <a:r>
              <a:rPr kumimoji="1" lang="ja-JP" altLang="en-US" dirty="0"/>
              <a:t>社から販売されている測定キットを用いて、以前我々が報告したものと同様の手順で行い、初乳および血中の</a:t>
            </a:r>
            <a:r>
              <a:rPr kumimoji="1" lang="en-US" altLang="ja-JP" dirty="0"/>
              <a:t>IgG</a:t>
            </a:r>
            <a:r>
              <a:rPr kumimoji="1" lang="ja-JP" altLang="en-US" dirty="0"/>
              <a:t>濃度を測定しました。その後</a:t>
            </a:r>
            <a:r>
              <a:rPr kumimoji="1" lang="en-US" altLang="ja-JP" dirty="0"/>
              <a:t>AEA</a:t>
            </a:r>
            <a:r>
              <a:rPr kumimoji="1" lang="ja-JP" altLang="en-US" dirty="0"/>
              <a:t>は先ほど示した計算式で求めました。</a:t>
            </a:r>
            <a:endParaRPr kumimoji="1" lang="en-US" altLang="ja-JP" dirty="0"/>
          </a:p>
        </p:txBody>
      </p:sp>
      <p:sp>
        <p:nvSpPr>
          <p:cNvPr id="4" name="スライド番号プレースホルダー 3"/>
          <p:cNvSpPr>
            <a:spLocks noGrp="1"/>
          </p:cNvSpPr>
          <p:nvPr>
            <p:ph type="sldNum" sz="quarter" idx="10"/>
          </p:nvPr>
        </p:nvSpPr>
        <p:spPr/>
        <p:txBody>
          <a:bodyPr/>
          <a:lstStyle/>
          <a:p>
            <a:fld id="{6E918F34-F37C-40B6-819E-811822C36FB2}" type="slidenum">
              <a:rPr kumimoji="1" lang="ja-JP" altLang="en-US" smtClean="0"/>
              <a:pPr/>
              <a:t>5</a:t>
            </a:fld>
            <a:endParaRPr kumimoji="1" lang="ja-JP" altLang="en-US" dirty="0"/>
          </a:p>
        </p:txBody>
      </p:sp>
    </p:spTree>
    <p:extLst>
      <p:ext uri="{BB962C8B-B14F-4D97-AF65-F5344CB8AC3E}">
        <p14:creationId xmlns:p14="http://schemas.microsoft.com/office/powerpoint/2010/main" val="3153262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結果です。</a:t>
            </a:r>
            <a:r>
              <a:rPr kumimoji="1" lang="en-US" altLang="ja-JP" dirty="0"/>
              <a:t>AEA</a:t>
            </a:r>
            <a:r>
              <a:rPr kumimoji="1" lang="ja-JP" altLang="en-US" dirty="0"/>
              <a:t>について、種による差は認められませんでした。</a:t>
            </a:r>
            <a:r>
              <a:rPr kumimoji="1" lang="en-US" altLang="ja-JP" dirty="0"/>
              <a:t>AEA</a:t>
            </a:r>
            <a:r>
              <a:rPr kumimoji="1" lang="ja-JP" altLang="en-US" dirty="0"/>
              <a:t>が優位に高くなる要因の一つとして初回給与時間が考えられ、</a:t>
            </a:r>
            <a:r>
              <a:rPr kumimoji="1" lang="en-US" altLang="ja-JP" dirty="0"/>
              <a:t>6</a:t>
            </a:r>
            <a:r>
              <a:rPr kumimoji="1" lang="ja-JP" altLang="en-US" dirty="0"/>
              <a:t>時間を境に</a:t>
            </a:r>
            <a:r>
              <a:rPr kumimoji="1" lang="en-US" altLang="ja-JP" dirty="0"/>
              <a:t>AEA</a:t>
            </a:r>
            <a:r>
              <a:rPr kumimoji="1" lang="ja-JP" altLang="en-US" dirty="0"/>
              <a:t>に有意な差が認められたため、出生後</a:t>
            </a:r>
            <a:r>
              <a:rPr kumimoji="1" lang="en-US" altLang="ja-JP" dirty="0"/>
              <a:t>6</a:t>
            </a:r>
            <a:r>
              <a:rPr kumimoji="1" lang="ja-JP" altLang="en-US" dirty="0"/>
              <a:t>時間以内の給与が望ましいことが分かりました。</a:t>
            </a:r>
            <a:endParaRPr kumimoji="1" lang="en-US" altLang="ja-JP" dirty="0"/>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6</a:t>
            </a:fld>
            <a:endParaRPr kumimoji="1" lang="ja-JP" altLang="en-US"/>
          </a:p>
        </p:txBody>
      </p:sp>
    </p:spTree>
    <p:extLst>
      <p:ext uri="{BB962C8B-B14F-4D97-AF65-F5344CB8AC3E}">
        <p14:creationId xmlns:p14="http://schemas.microsoft.com/office/powerpoint/2010/main" val="783660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給与方法について、ストマックチューブを用いた給与の場合</a:t>
            </a:r>
            <a:r>
              <a:rPr kumimoji="1" lang="en-US" altLang="ja-JP" dirty="0"/>
              <a:t>AEA</a:t>
            </a:r>
            <a:r>
              <a:rPr kumimoji="1" lang="ja-JP" altLang="en-US" dirty="0"/>
              <a:t>が低くなることが分かりました。さらに和牛について、目標とする血中</a:t>
            </a:r>
            <a:r>
              <a:rPr kumimoji="1" lang="en-US" altLang="ja-JP" dirty="0"/>
              <a:t>IgG</a:t>
            </a:r>
            <a:r>
              <a:rPr kumimoji="1" lang="ja-JP" altLang="en-US" dirty="0"/>
              <a:t>濃度</a:t>
            </a:r>
            <a:r>
              <a:rPr kumimoji="1" lang="en-US" altLang="ja-JP" dirty="0"/>
              <a:t>25g/L</a:t>
            </a:r>
            <a:r>
              <a:rPr kumimoji="1" lang="ja-JP" altLang="en-US" dirty="0"/>
              <a:t>を境に</a:t>
            </a:r>
            <a:r>
              <a:rPr kumimoji="1" lang="en-US" altLang="ja-JP" dirty="0"/>
              <a:t>AEA</a:t>
            </a:r>
            <a:r>
              <a:rPr kumimoji="1" lang="ja-JP" altLang="en-US" dirty="0"/>
              <a:t>を比較した場合、有意差が認められ、これを下回った場合に</a:t>
            </a:r>
            <a:r>
              <a:rPr kumimoji="1" lang="en-US" altLang="ja-JP" dirty="0"/>
              <a:t>AEA</a:t>
            </a:r>
            <a:r>
              <a:rPr kumimoji="1" lang="ja-JP" altLang="en-US" dirty="0"/>
              <a:t>は低くなることが分かりました。</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7</a:t>
            </a:fld>
            <a:endParaRPr kumimoji="1" lang="ja-JP" altLang="en-US"/>
          </a:p>
        </p:txBody>
      </p:sp>
    </p:spTree>
    <p:extLst>
      <p:ext uri="{BB962C8B-B14F-4D97-AF65-F5344CB8AC3E}">
        <p14:creationId xmlns:p14="http://schemas.microsoft.com/office/powerpoint/2010/main" val="3818885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以上から、品種に関わらず高い血中</a:t>
            </a:r>
            <a:r>
              <a:rPr kumimoji="1" lang="en-US" altLang="ja-JP" dirty="0"/>
              <a:t>IgG</a:t>
            </a:r>
            <a:r>
              <a:rPr kumimoji="1" lang="ja-JP" altLang="en-US" dirty="0"/>
              <a:t>濃度を達成するために初回給与を</a:t>
            </a:r>
            <a:r>
              <a:rPr kumimoji="1" lang="en-US" altLang="ja-JP" dirty="0"/>
              <a:t>6</a:t>
            </a:r>
            <a:r>
              <a:rPr kumimoji="1" lang="ja-JP" altLang="en-US" dirty="0"/>
              <a:t>時間以内に行う事が望ましいということ、また、ストマックチューブによる給与を行う際には</a:t>
            </a:r>
            <a:r>
              <a:rPr kumimoji="1" lang="en-US" altLang="ja-JP" dirty="0"/>
              <a:t>AEA</a:t>
            </a:r>
            <a:r>
              <a:rPr kumimoji="1" lang="ja-JP" altLang="en-US" dirty="0"/>
              <a:t>が下がる傾向があったため、子牛に</a:t>
            </a:r>
            <a:r>
              <a:rPr kumimoji="1" lang="en-US" altLang="ja-JP" dirty="0"/>
              <a:t>IgG</a:t>
            </a:r>
            <a:r>
              <a:rPr kumimoji="1" lang="ja-JP" altLang="en-US" dirty="0"/>
              <a:t>をしっかり給与するためには、</a:t>
            </a:r>
            <a:r>
              <a:rPr kumimoji="1" lang="en-US" altLang="ja-JP" dirty="0"/>
              <a:t>Brix</a:t>
            </a:r>
            <a:r>
              <a:rPr kumimoji="1" lang="ja-JP" altLang="en-US" dirty="0"/>
              <a:t>値の高い初乳を給与する必要があることが示唆されました。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回の調査は、我々の顧客がこれから和牛の生産販売に力を入れ始めている段階ということで、管理がより大変な和牛に対する健康増強のための初乳マネジメントをもう一度考え直す必要があったため行ったものでした。今回、和牛について血中</a:t>
            </a:r>
            <a:r>
              <a:rPr kumimoji="1" lang="en-US" altLang="ja-JP" dirty="0"/>
              <a:t>IgG</a:t>
            </a:r>
            <a:r>
              <a:rPr kumimoji="1" lang="ja-JP" altLang="en-US" dirty="0"/>
              <a:t>濃度の最高基準値</a:t>
            </a:r>
            <a:r>
              <a:rPr kumimoji="1" lang="en-US" altLang="ja-JP" dirty="0"/>
              <a:t>25g</a:t>
            </a:r>
            <a:r>
              <a:rPr kumimoji="1" lang="ja-JP" altLang="en-US" dirty="0"/>
              <a:t>を境に</a:t>
            </a:r>
            <a:r>
              <a:rPr kumimoji="1" lang="en-US" altLang="ja-JP" dirty="0"/>
              <a:t>AEA</a:t>
            </a:r>
            <a:r>
              <a:rPr kumimoji="1" lang="ja-JP" altLang="en-US" dirty="0"/>
              <a:t>に差があり、このカットポイントが</a:t>
            </a:r>
            <a:r>
              <a:rPr kumimoji="1" lang="en-US" altLang="ja-JP" dirty="0"/>
              <a:t>29</a:t>
            </a:r>
            <a:r>
              <a:rPr kumimoji="1" lang="ja-JP" altLang="en-US" dirty="0"/>
              <a:t>％ということが分かりました。この数値を用いれば、給与時の初乳</a:t>
            </a:r>
            <a:r>
              <a:rPr kumimoji="1" lang="en-US" altLang="ja-JP" dirty="0"/>
              <a:t>IgG</a:t>
            </a:r>
            <a:r>
              <a:rPr kumimoji="1" lang="ja-JP" altLang="en-US" dirty="0"/>
              <a:t>濃度の要求値も考える事が出来ます。より詳細で正確な和牛のカットポイントの設定のために今後も和牛についてサンプル数を増やす必要があると考えます。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en-US" altLang="ja-JP" dirty="0"/>
          </a:p>
          <a:p>
            <a:r>
              <a:rPr kumimoji="1" lang="ja-JP" altLang="en-US" dirty="0"/>
              <a:t>吸収効率に影響を与えるものはなにか？量や初乳の濃度はどうすればいい？</a:t>
            </a:r>
            <a:endParaRPr kumimoji="1" lang="en-US" altLang="ja-JP" dirty="0"/>
          </a:p>
          <a:p>
            <a:endParaRPr kumimoji="1" lang="en-US" altLang="ja-JP" dirty="0"/>
          </a:p>
          <a:p>
            <a:r>
              <a:rPr kumimoji="1" lang="en-US" altLang="ja-JP" dirty="0"/>
              <a:t>4</a:t>
            </a:r>
            <a:r>
              <a:rPr kumimoji="1" lang="ja-JP" altLang="en-US" dirty="0"/>
              <a:t>日目に死亡した和牛が何頭かいた：もともと飲みが悪かった、臍からの感染の可能性</a:t>
            </a:r>
          </a:p>
        </p:txBody>
      </p:sp>
      <p:sp>
        <p:nvSpPr>
          <p:cNvPr id="4" name="スライド番号プレースホルダー 3"/>
          <p:cNvSpPr>
            <a:spLocks noGrp="1"/>
          </p:cNvSpPr>
          <p:nvPr>
            <p:ph type="sldNum" sz="quarter" idx="5"/>
          </p:nvPr>
        </p:nvSpPr>
        <p:spPr/>
        <p:txBody>
          <a:bodyPr/>
          <a:lstStyle/>
          <a:p>
            <a:fld id="{3E55C75C-F515-4B86-9C21-C32E1EE2BF79}" type="slidenum">
              <a:rPr kumimoji="1" lang="ja-JP" altLang="en-US" smtClean="0"/>
              <a:t>8</a:t>
            </a:fld>
            <a:endParaRPr kumimoji="1" lang="ja-JP" altLang="en-US"/>
          </a:p>
        </p:txBody>
      </p:sp>
    </p:spTree>
    <p:extLst>
      <p:ext uri="{BB962C8B-B14F-4D97-AF65-F5344CB8AC3E}">
        <p14:creationId xmlns:p14="http://schemas.microsoft.com/office/powerpoint/2010/main" val="3571429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89B1B-7B6A-4528-A89C-C84E5076391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4FDFEF0-EF0D-4C0E-BE08-C34CAC7D8C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92A602-5BA0-4D95-AB28-04772364FDBE}"/>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DF41C6B5-4B47-49FA-9BD5-AB85686542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FFED72-1C3C-468A-9F99-22DC0E35EBF4}"/>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358221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849992-ECF1-4F78-9609-4308390B78B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CC5B1DC-C5F2-42E3-8C9A-04575C657E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FBC0A92-1F96-4627-847F-CCAE698C5DD3}"/>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8AFD50E2-B63C-4A95-AFB7-857ACF9BC1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AB65C4-9BEA-4ADA-B952-F75A4B680D00}"/>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2473653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6DCB9AD-1AB2-456B-888A-EF9A55296B8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333A05E-0C37-4832-9B80-BF8E535F2DF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4336DAE-264B-46A7-826D-DFE308CE3B13}"/>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4935A166-5A89-4DA7-AA87-D45B3E8401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B6F79B-57FB-4F74-A594-0DF962AA6E68}"/>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1459704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F3B1CC-02D1-4764-8C68-F204681D3DB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2C6F44-4C6B-4747-803C-FE9816BC60A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20084A-97C1-49CA-ADB3-21D9E92A9FC7}"/>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E5BB5BDE-0630-4B46-ABE5-749CB135D7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D12088-7830-423C-BC2D-22BF9E3D51EB}"/>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3220404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75A01-5685-42ED-9CDB-56B60977E2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2E2F36B-191A-4056-BA57-9E083C2571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A18715F-5938-430A-8DC1-99DF632CDDDB}"/>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064B14E9-8B73-405F-BFEA-769B31A2CF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89C5E4-D622-471B-96A0-D57CB0D66B05}"/>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295859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B72029-4F66-4520-B9E5-9ED3B85D770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AFA7D0-65FC-4DF6-BECF-AD27729528D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BD4C570-3E77-4321-8D06-1FDBED9AFF2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68DE660-73ED-4757-9692-C78EC1ACA96C}"/>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6" name="フッター プレースホルダー 5">
            <a:extLst>
              <a:ext uri="{FF2B5EF4-FFF2-40B4-BE49-F238E27FC236}">
                <a16:creationId xmlns:a16="http://schemas.microsoft.com/office/drawing/2014/main" id="{982148A0-840F-47AC-97B4-5AB3DCCFC19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0536CB-B496-41AB-B87C-E2542C7C0E8A}"/>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3422432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09C58-8287-47B5-8651-B4797196849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675DCA-1E6E-431E-A55B-28B149108A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F8EC9CF-8B09-4190-AE67-3E001B5E463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1297234-4143-4432-B906-5DDD72169B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6115E1E-1BD7-4EFE-882A-2A0A0EFAE1B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87A4EBE-8F6A-4EA8-983B-6F3910C43275}"/>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8" name="フッター プレースホルダー 7">
            <a:extLst>
              <a:ext uri="{FF2B5EF4-FFF2-40B4-BE49-F238E27FC236}">
                <a16:creationId xmlns:a16="http://schemas.microsoft.com/office/drawing/2014/main" id="{5DA6A6BB-58BF-4FA1-A77C-BF267091006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87A9D28-5696-4039-804B-CB358FF89381}"/>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4747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D90245-916D-4E7B-90B5-EB4EFAB4535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625FB06-F829-452F-B2A6-9F91FDC27D99}"/>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4" name="フッター プレースホルダー 3">
            <a:extLst>
              <a:ext uri="{FF2B5EF4-FFF2-40B4-BE49-F238E27FC236}">
                <a16:creationId xmlns:a16="http://schemas.microsoft.com/office/drawing/2014/main" id="{8C289394-A214-4D44-8CD8-94BE51988D4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CDE89AF-1485-46E7-861B-7DF389643E26}"/>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353701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174045-79B5-4297-BF18-F55263BD6BA2}"/>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3" name="フッター プレースホルダー 2">
            <a:extLst>
              <a:ext uri="{FF2B5EF4-FFF2-40B4-BE49-F238E27FC236}">
                <a16:creationId xmlns:a16="http://schemas.microsoft.com/office/drawing/2014/main" id="{B84A05C1-63A5-4CD7-86E8-A5AD705CC10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4F3B4CC-2983-41A2-822C-5BB7B4251B7A}"/>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216019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D73F1A-FD02-40A4-AEB1-E8BCE3C56A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452A5B-4429-481D-9442-4B8E7BAD2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124F3E0-F837-4114-A638-E3F997707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AE503FD-556B-49A2-AFBE-1A9C29177B75}"/>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6" name="フッター プレースホルダー 5">
            <a:extLst>
              <a:ext uri="{FF2B5EF4-FFF2-40B4-BE49-F238E27FC236}">
                <a16:creationId xmlns:a16="http://schemas.microsoft.com/office/drawing/2014/main" id="{AA5A50A4-8E4E-4754-907B-C99645C362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0CDA69-A89C-40AF-8737-3EE1695ACD12}"/>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190264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829943-7672-4DEE-B11B-488BFF87309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66A14A-6A29-470B-9986-EC5B6D2161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B1E8B0D-DC3F-42F6-B391-902B64F28F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AFD6E3-08BF-402D-BF5A-408C9B95775E}"/>
              </a:ext>
            </a:extLst>
          </p:cNvPr>
          <p:cNvSpPr>
            <a:spLocks noGrp="1"/>
          </p:cNvSpPr>
          <p:nvPr>
            <p:ph type="dt" sz="half" idx="10"/>
          </p:nvPr>
        </p:nvSpPr>
        <p:spPr/>
        <p:txBody>
          <a:bodyPr/>
          <a:lstStyle/>
          <a:p>
            <a:fld id="{E50584F3-AF2B-45ED-94C0-39DCC11C1F77}" type="datetimeFigureOut">
              <a:rPr kumimoji="1" lang="ja-JP" altLang="en-US" smtClean="0"/>
              <a:t>2021/11/29</a:t>
            </a:fld>
            <a:endParaRPr kumimoji="1" lang="ja-JP" altLang="en-US"/>
          </a:p>
        </p:txBody>
      </p:sp>
      <p:sp>
        <p:nvSpPr>
          <p:cNvPr id="6" name="フッター プレースホルダー 5">
            <a:extLst>
              <a:ext uri="{FF2B5EF4-FFF2-40B4-BE49-F238E27FC236}">
                <a16:creationId xmlns:a16="http://schemas.microsoft.com/office/drawing/2014/main" id="{B7A92107-0A05-4769-9457-D6109A6F0D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7A4148-0043-48C5-B754-2F5439C714C6}"/>
              </a:ext>
            </a:extLst>
          </p:cNvPr>
          <p:cNvSpPr>
            <a:spLocks noGrp="1"/>
          </p:cNvSpPr>
          <p:nvPr>
            <p:ph type="sldNum" sz="quarter" idx="12"/>
          </p:nvPr>
        </p:nvSpPr>
        <p:spPr/>
        <p:txBody>
          <a:body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102290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18CE747-BA3C-4890-8034-8D3D7E74F7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25F9B4-463E-4A68-9680-C337BE9BAC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AB3FBE-A2DF-4E8D-A8F5-6D4329BC13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584F3-AF2B-45ED-94C0-39DCC11C1F77}" type="datetimeFigureOut">
              <a:rPr kumimoji="1" lang="ja-JP" altLang="en-US" smtClean="0"/>
              <a:t>2021/11/29</a:t>
            </a:fld>
            <a:endParaRPr kumimoji="1" lang="ja-JP" altLang="en-US"/>
          </a:p>
        </p:txBody>
      </p:sp>
      <p:sp>
        <p:nvSpPr>
          <p:cNvPr id="5" name="フッター プレースホルダー 4">
            <a:extLst>
              <a:ext uri="{FF2B5EF4-FFF2-40B4-BE49-F238E27FC236}">
                <a16:creationId xmlns:a16="http://schemas.microsoft.com/office/drawing/2014/main" id="{ECBDDFC1-8BD3-4B1B-A481-C56E5CBAD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9D7D7B4-6F1B-4C91-AE20-D043705C3F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2CFD7-C52A-40CB-9269-0BA904EF4D3D}" type="slidenum">
              <a:rPr kumimoji="1" lang="ja-JP" altLang="en-US" smtClean="0"/>
              <a:t>‹#›</a:t>
            </a:fld>
            <a:endParaRPr kumimoji="1" lang="ja-JP" altLang="en-US"/>
          </a:p>
        </p:txBody>
      </p:sp>
    </p:spTree>
    <p:extLst>
      <p:ext uri="{BB962C8B-B14F-4D97-AF65-F5344CB8AC3E}">
        <p14:creationId xmlns:p14="http://schemas.microsoft.com/office/powerpoint/2010/main" val="2264294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0.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14/relationships/chartEx" Target="../charts/chartEx1.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14/relationships/chartEx" Target="../charts/chartEx2.xml"/><Relationship Id="rId7" Type="http://schemas.microsoft.com/office/2014/relationships/chartEx" Target="../charts/chartEx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2547D-99C0-4746-9C13-55D896DB06DE}"/>
              </a:ext>
            </a:extLst>
          </p:cNvPr>
          <p:cNvSpPr>
            <a:spLocks noGrp="1"/>
          </p:cNvSpPr>
          <p:nvPr>
            <p:ph type="ctrTitle"/>
          </p:nvPr>
        </p:nvSpPr>
        <p:spPr/>
        <p:txBody>
          <a:bodyPr>
            <a:normAutofit/>
          </a:bodyPr>
          <a:lstStyle/>
          <a:p>
            <a:r>
              <a:rPr lang="ja-JP"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子牛における初乳中免疫グロブリン</a:t>
            </a:r>
            <a:r>
              <a:rPr lang="en-US"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(IgG)</a:t>
            </a:r>
            <a:r>
              <a:rPr lang="ja-JP"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の</a:t>
            </a:r>
            <a:br>
              <a:rPr lang="en-US"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br>
            <a:r>
              <a:rPr lang="ja-JP"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獲得のための吸収効率</a:t>
            </a:r>
            <a:r>
              <a:rPr lang="en-US"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(AEA)</a:t>
            </a:r>
            <a:r>
              <a:rPr lang="ja-JP"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の測定と</a:t>
            </a:r>
            <a:br>
              <a:rPr lang="en-US"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br>
            <a:r>
              <a:rPr lang="ja-JP" altLang="ja-JP" sz="3600" b="1" kern="100" dirty="0">
                <a:effectLst/>
                <a:latin typeface="游明朝" panose="02020400000000000000" pitchFamily="18" charset="-128"/>
                <a:ea typeface="ＭＳ ゴシック" panose="020B0609070205080204" pitchFamily="49" charset="-128"/>
                <a:cs typeface="Times New Roman" panose="02020603050405020304" pitchFamily="18" charset="0"/>
              </a:rPr>
              <a:t>その要因との関連性</a:t>
            </a:r>
            <a:endParaRPr kumimoji="1" lang="ja-JP" altLang="en-US" sz="9600" dirty="0"/>
          </a:p>
        </p:txBody>
      </p:sp>
      <p:sp>
        <p:nvSpPr>
          <p:cNvPr id="3" name="字幕 2">
            <a:extLst>
              <a:ext uri="{FF2B5EF4-FFF2-40B4-BE49-F238E27FC236}">
                <a16:creationId xmlns:a16="http://schemas.microsoft.com/office/drawing/2014/main" id="{D2D2D005-5526-4C02-92CC-D4A5A4453153}"/>
              </a:ext>
            </a:extLst>
          </p:cNvPr>
          <p:cNvSpPr>
            <a:spLocks noGrp="1"/>
          </p:cNvSpPr>
          <p:nvPr>
            <p:ph type="subTitle" idx="1"/>
          </p:nvPr>
        </p:nvSpPr>
        <p:spPr>
          <a:xfrm>
            <a:off x="1524000" y="4337591"/>
            <a:ext cx="9144000" cy="1655762"/>
          </a:xfrm>
        </p:spPr>
        <p:txBody>
          <a:bodyPr/>
          <a:lstStyle/>
          <a:p>
            <a:r>
              <a:rPr kumimoji="1" lang="ja-JP" altLang="en-US" dirty="0"/>
              <a:t>溝口匠飛　安富一郎　塩倉悠靖　吉成健志</a:t>
            </a:r>
          </a:p>
        </p:txBody>
      </p:sp>
    </p:spTree>
    <p:extLst>
      <p:ext uri="{BB962C8B-B14F-4D97-AF65-F5344CB8AC3E}">
        <p14:creationId xmlns:p14="http://schemas.microsoft.com/office/powerpoint/2010/main" val="1863192122"/>
      </p:ext>
    </p:extLst>
  </p:cSld>
  <p:clrMapOvr>
    <a:masterClrMapping/>
  </p:clrMapOvr>
  <mc:AlternateContent xmlns:mc="http://schemas.openxmlformats.org/markup-compatibility/2006" xmlns:p14="http://schemas.microsoft.com/office/powerpoint/2010/main">
    <mc:Choice Requires="p14">
      <p:transition spd="slow" p14:dur="2000" advTm="19472"/>
    </mc:Choice>
    <mc:Fallback xmlns="">
      <p:transition spd="slow" advTm="1947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506028A-98AA-44F9-89FE-A82776CA1572}"/>
              </a:ext>
            </a:extLst>
          </p:cNvPr>
          <p:cNvSpPr>
            <a:spLocks noGrp="1"/>
          </p:cNvSpPr>
          <p:nvPr>
            <p:ph idx="1"/>
          </p:nvPr>
        </p:nvSpPr>
        <p:spPr/>
        <p:txBody>
          <a:bodyPr/>
          <a:lstStyle/>
          <a:p>
            <a:r>
              <a:rPr kumimoji="1" lang="ja-JP" altLang="en-US" dirty="0"/>
              <a:t>子牛は出生直後免疫グロブリン</a:t>
            </a:r>
            <a:r>
              <a:rPr kumimoji="1" lang="en-US" altLang="ja-JP" dirty="0"/>
              <a:t>IgG</a:t>
            </a:r>
            <a:r>
              <a:rPr kumimoji="1" lang="ja-JP" altLang="en-US" dirty="0"/>
              <a:t>を所有していない </a:t>
            </a:r>
            <a:r>
              <a:rPr lang="en-US" altLang="ja-JP" sz="2000" dirty="0"/>
              <a:t>(Peter, 2013)</a:t>
            </a:r>
          </a:p>
          <a:p>
            <a:pPr marL="0" indent="0" algn="ctr">
              <a:buNone/>
            </a:pPr>
            <a:r>
              <a:rPr kumimoji="1" lang="ja-JP" altLang="en-US" sz="3200" dirty="0">
                <a:solidFill>
                  <a:schemeClr val="accent2"/>
                </a:solidFill>
              </a:rPr>
              <a:t>初乳の給与が必須</a:t>
            </a:r>
            <a:endParaRPr kumimoji="1" lang="en-US" altLang="ja-JP" sz="3200" dirty="0">
              <a:solidFill>
                <a:schemeClr val="accent2"/>
              </a:solidFill>
            </a:endParaRPr>
          </a:p>
          <a:p>
            <a:pPr marL="0" indent="0" algn="ctr">
              <a:buNone/>
            </a:pPr>
            <a:endParaRPr kumimoji="1" lang="ja-JP" altLang="en-US" dirty="0"/>
          </a:p>
        </p:txBody>
      </p:sp>
      <p:sp>
        <p:nvSpPr>
          <p:cNvPr id="4" name="矢印: 下 3">
            <a:extLst>
              <a:ext uri="{FF2B5EF4-FFF2-40B4-BE49-F238E27FC236}">
                <a16:creationId xmlns:a16="http://schemas.microsoft.com/office/drawing/2014/main" id="{7FE990D1-B7A6-4374-97C8-28E89BF3B022}"/>
              </a:ext>
            </a:extLst>
          </p:cNvPr>
          <p:cNvSpPr/>
          <p:nvPr/>
        </p:nvSpPr>
        <p:spPr>
          <a:xfrm>
            <a:off x="5654506" y="2834489"/>
            <a:ext cx="882988" cy="6738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F05662E-CDEF-4D39-8694-49D7617A47FE}"/>
              </a:ext>
            </a:extLst>
          </p:cNvPr>
          <p:cNvSpPr txBox="1"/>
          <p:nvPr/>
        </p:nvSpPr>
        <p:spPr>
          <a:xfrm>
            <a:off x="838200" y="3484150"/>
            <a:ext cx="5067669" cy="461665"/>
          </a:xfrm>
          <a:prstGeom prst="rect">
            <a:avLst/>
          </a:prstGeom>
          <a:noFill/>
        </p:spPr>
        <p:txBody>
          <a:bodyPr wrap="square" rtlCol="0">
            <a:spAutoFit/>
          </a:bodyPr>
          <a:lstStyle/>
          <a:p>
            <a:r>
              <a:rPr lang="ja-JP" altLang="en-US" sz="2400" dirty="0">
                <a:solidFill>
                  <a:schemeClr val="accent1"/>
                </a:solidFill>
              </a:rPr>
              <a:t>初乳給与が上手くいっていない場合</a:t>
            </a:r>
            <a:endParaRPr kumimoji="1" lang="ja-JP" altLang="en-US" sz="2400" dirty="0">
              <a:solidFill>
                <a:schemeClr val="accent1"/>
              </a:solidFill>
            </a:endParaRPr>
          </a:p>
        </p:txBody>
      </p:sp>
      <p:sp>
        <p:nvSpPr>
          <p:cNvPr id="6" name="テキスト ボックス 5">
            <a:extLst>
              <a:ext uri="{FF2B5EF4-FFF2-40B4-BE49-F238E27FC236}">
                <a16:creationId xmlns:a16="http://schemas.microsoft.com/office/drawing/2014/main" id="{E5CC74C2-3F36-4F17-9BC1-696AD73C004A}"/>
              </a:ext>
            </a:extLst>
          </p:cNvPr>
          <p:cNvSpPr txBox="1"/>
          <p:nvPr/>
        </p:nvSpPr>
        <p:spPr>
          <a:xfrm>
            <a:off x="3562165" y="3945815"/>
            <a:ext cx="5067669" cy="523220"/>
          </a:xfrm>
          <a:prstGeom prst="rect">
            <a:avLst/>
          </a:prstGeom>
          <a:noFill/>
        </p:spPr>
        <p:txBody>
          <a:bodyPr wrap="square" rtlCol="0">
            <a:spAutoFit/>
          </a:bodyPr>
          <a:lstStyle/>
          <a:p>
            <a:r>
              <a:rPr kumimoji="1" lang="ja-JP" altLang="en-US" sz="2800" dirty="0"/>
              <a:t>受動免疫移行不全</a:t>
            </a:r>
            <a:r>
              <a:rPr kumimoji="1" lang="en-US" altLang="ja-JP" sz="2800" dirty="0"/>
              <a:t>(FPT)</a:t>
            </a:r>
            <a:r>
              <a:rPr kumimoji="1" lang="ja-JP" altLang="en-US" sz="2800" dirty="0"/>
              <a:t>となる</a:t>
            </a:r>
          </a:p>
        </p:txBody>
      </p:sp>
      <p:sp>
        <p:nvSpPr>
          <p:cNvPr id="12" name="タイトル 1">
            <a:extLst>
              <a:ext uri="{FF2B5EF4-FFF2-40B4-BE49-F238E27FC236}">
                <a16:creationId xmlns:a16="http://schemas.microsoft.com/office/drawing/2014/main" id="{BF994A7F-C238-43BA-A429-426B48CCD031}"/>
              </a:ext>
            </a:extLst>
          </p:cNvPr>
          <p:cNvSpPr>
            <a:spLocks noGrp="1"/>
          </p:cNvSpPr>
          <p:nvPr>
            <p:ph type="title"/>
          </p:nvPr>
        </p:nvSpPr>
        <p:spPr>
          <a:xfrm>
            <a:off x="838200" y="365125"/>
            <a:ext cx="10515600" cy="1325563"/>
          </a:xfrm>
        </p:spPr>
        <p:txBody>
          <a:bodyPr/>
          <a:lstStyle/>
          <a:p>
            <a:r>
              <a:rPr kumimoji="1" lang="ja-JP" altLang="en-US" dirty="0"/>
              <a:t>はじめに</a:t>
            </a:r>
          </a:p>
        </p:txBody>
      </p:sp>
      <p:cxnSp>
        <p:nvCxnSpPr>
          <p:cNvPr id="7" name="直線コネクタ 6">
            <a:extLst>
              <a:ext uri="{FF2B5EF4-FFF2-40B4-BE49-F238E27FC236}">
                <a16:creationId xmlns:a16="http://schemas.microsoft.com/office/drawing/2014/main" id="{153AA08A-8831-4033-85BD-810EB901EC81}"/>
              </a:ext>
            </a:extLst>
          </p:cNvPr>
          <p:cNvCxnSpPr>
            <a:cxnSpLocks/>
          </p:cNvCxnSpPr>
          <p:nvPr/>
        </p:nvCxnSpPr>
        <p:spPr>
          <a:xfrm>
            <a:off x="3666478" y="4392936"/>
            <a:ext cx="4847207"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2BEDAB4-3138-4D98-9E48-258232CFFEF7}"/>
              </a:ext>
            </a:extLst>
          </p:cNvPr>
          <p:cNvSpPr txBox="1"/>
          <p:nvPr/>
        </p:nvSpPr>
        <p:spPr>
          <a:xfrm>
            <a:off x="5518335" y="4492549"/>
            <a:ext cx="6222998" cy="461665"/>
          </a:xfrm>
          <a:prstGeom prst="rect">
            <a:avLst/>
          </a:prstGeom>
          <a:noFill/>
        </p:spPr>
        <p:txBody>
          <a:bodyPr wrap="square" rtlCol="0">
            <a:spAutoFit/>
          </a:bodyPr>
          <a:lstStyle/>
          <a:p>
            <a:r>
              <a:rPr lang="ja-JP" altLang="en-US" sz="2400" dirty="0"/>
              <a:t>現在の定義：</a:t>
            </a:r>
            <a:r>
              <a:rPr lang="en-US" altLang="ja-JP" sz="2400" dirty="0"/>
              <a:t>IgG</a:t>
            </a:r>
            <a:r>
              <a:rPr lang="ja-JP" altLang="en-US" sz="2400" dirty="0"/>
              <a:t>濃度</a:t>
            </a:r>
            <a:r>
              <a:rPr kumimoji="1" lang="ja-JP" altLang="en-US" sz="2400" dirty="0"/>
              <a:t>＜</a:t>
            </a:r>
            <a:r>
              <a:rPr kumimoji="1" lang="en-US" altLang="ja-JP" sz="2400" dirty="0"/>
              <a:t>10 g/L</a:t>
            </a:r>
            <a:r>
              <a:rPr kumimoji="1" lang="ja-JP" altLang="en-US" sz="2400" dirty="0"/>
              <a:t>　</a:t>
            </a:r>
            <a:r>
              <a:rPr kumimoji="1" lang="en-US" altLang="ja-JP" sz="1600" dirty="0"/>
              <a:t>(</a:t>
            </a:r>
            <a:r>
              <a:rPr lang="en-US" altLang="ja-JP" sz="1600" dirty="0"/>
              <a:t>Besser  1991</a:t>
            </a:r>
            <a:r>
              <a:rPr kumimoji="1" lang="en-US" altLang="ja-JP" sz="1600" dirty="0"/>
              <a:t>)</a:t>
            </a:r>
            <a:endParaRPr kumimoji="1" lang="ja-JP" altLang="en-US" sz="2400" dirty="0"/>
          </a:p>
        </p:txBody>
      </p:sp>
      <p:sp>
        <p:nvSpPr>
          <p:cNvPr id="21" name="テキスト ボックス 20">
            <a:extLst>
              <a:ext uri="{FF2B5EF4-FFF2-40B4-BE49-F238E27FC236}">
                <a16:creationId xmlns:a16="http://schemas.microsoft.com/office/drawing/2014/main" id="{F85C8A15-4298-40CD-8A9F-5DE5B1E83FB9}"/>
              </a:ext>
            </a:extLst>
          </p:cNvPr>
          <p:cNvSpPr txBox="1"/>
          <p:nvPr/>
        </p:nvSpPr>
        <p:spPr>
          <a:xfrm>
            <a:off x="10242454" y="6287344"/>
            <a:ext cx="2027181" cy="369332"/>
          </a:xfrm>
          <a:prstGeom prst="rect">
            <a:avLst/>
          </a:prstGeom>
          <a:noFill/>
        </p:spPr>
        <p:txBody>
          <a:bodyPr wrap="square" rtlCol="0">
            <a:spAutoFit/>
          </a:bodyPr>
          <a:lstStyle/>
          <a:p>
            <a:r>
              <a:rPr kumimoji="1" lang="en-US" altLang="ja-JP" dirty="0"/>
              <a:t>(Lombard 2020)</a:t>
            </a:r>
            <a:endParaRPr kumimoji="1" lang="ja-JP" altLang="en-US" sz="2800" dirty="0"/>
          </a:p>
        </p:txBody>
      </p:sp>
      <p:sp>
        <p:nvSpPr>
          <p:cNvPr id="22" name="テキスト ボックス 21">
            <a:extLst>
              <a:ext uri="{FF2B5EF4-FFF2-40B4-BE49-F238E27FC236}">
                <a16:creationId xmlns:a16="http://schemas.microsoft.com/office/drawing/2014/main" id="{E2D43CBC-4F21-43BC-8A05-52FD2798A023}"/>
              </a:ext>
            </a:extLst>
          </p:cNvPr>
          <p:cNvSpPr txBox="1"/>
          <p:nvPr/>
        </p:nvSpPr>
        <p:spPr>
          <a:xfrm>
            <a:off x="648245" y="5717957"/>
            <a:ext cx="2264845" cy="523220"/>
          </a:xfrm>
          <a:prstGeom prst="rect">
            <a:avLst/>
          </a:prstGeom>
          <a:noFill/>
        </p:spPr>
        <p:txBody>
          <a:bodyPr wrap="square">
            <a:spAutoFit/>
          </a:bodyPr>
          <a:lstStyle/>
          <a:p>
            <a:pPr algn="ctr"/>
            <a:r>
              <a:rPr kumimoji="1" lang="ja-JP" altLang="en-US" sz="2800" dirty="0"/>
              <a:t>新しい基準</a:t>
            </a:r>
            <a:endParaRPr lang="ja-JP" altLang="en-US" sz="2800" dirty="0"/>
          </a:p>
        </p:txBody>
      </p:sp>
      <p:grpSp>
        <p:nvGrpSpPr>
          <p:cNvPr id="2" name="グループ化 1">
            <a:extLst>
              <a:ext uri="{FF2B5EF4-FFF2-40B4-BE49-F238E27FC236}">
                <a16:creationId xmlns:a16="http://schemas.microsoft.com/office/drawing/2014/main" id="{BE2E037C-F9F9-4E07-94ED-30E9B5F65EFE}"/>
              </a:ext>
            </a:extLst>
          </p:cNvPr>
          <p:cNvGrpSpPr/>
          <p:nvPr/>
        </p:nvGrpSpPr>
        <p:grpSpPr>
          <a:xfrm>
            <a:off x="2997428" y="5553144"/>
            <a:ext cx="7071064" cy="968453"/>
            <a:chOff x="2515110" y="5553144"/>
            <a:chExt cx="7071064" cy="968453"/>
          </a:xfrm>
        </p:grpSpPr>
        <p:pic>
          <p:nvPicPr>
            <p:cNvPr id="11" name="図 10">
              <a:extLst>
                <a:ext uri="{FF2B5EF4-FFF2-40B4-BE49-F238E27FC236}">
                  <a16:creationId xmlns:a16="http://schemas.microsoft.com/office/drawing/2014/main" id="{58FE422F-5DFE-4BE7-8203-C041237EBCCD}"/>
                </a:ext>
              </a:extLst>
            </p:cNvPr>
            <p:cNvPicPr>
              <a:picLocks noChangeAspect="1"/>
            </p:cNvPicPr>
            <p:nvPr/>
          </p:nvPicPr>
          <p:blipFill rotWithShape="1">
            <a:blip r:embed="rId3"/>
            <a:srcRect l="22206" t="53002" r="56743" b="43113"/>
            <a:stretch/>
          </p:blipFill>
          <p:spPr>
            <a:xfrm>
              <a:off x="2532981" y="5565960"/>
              <a:ext cx="3609679" cy="374758"/>
            </a:xfrm>
            <a:prstGeom prst="rect">
              <a:avLst/>
            </a:prstGeom>
          </p:spPr>
        </p:pic>
        <p:pic>
          <p:nvPicPr>
            <p:cNvPr id="14" name="図 13">
              <a:extLst>
                <a:ext uri="{FF2B5EF4-FFF2-40B4-BE49-F238E27FC236}">
                  <a16:creationId xmlns:a16="http://schemas.microsoft.com/office/drawing/2014/main" id="{0CEABDF0-B476-4BB0-AA30-190179B7BD89}"/>
                </a:ext>
              </a:extLst>
            </p:cNvPr>
            <p:cNvPicPr>
              <a:picLocks noChangeAspect="1"/>
            </p:cNvPicPr>
            <p:nvPr/>
          </p:nvPicPr>
          <p:blipFill rotWithShape="1">
            <a:blip r:embed="rId3"/>
            <a:srcRect l="17767" t="58186" r="61399" b="38433"/>
            <a:stretch/>
          </p:blipFill>
          <p:spPr>
            <a:xfrm>
              <a:off x="6041024" y="5581424"/>
              <a:ext cx="3545150" cy="326074"/>
            </a:xfrm>
            <a:prstGeom prst="rect">
              <a:avLst/>
            </a:prstGeom>
          </p:spPr>
        </p:pic>
        <p:sp>
          <p:nvSpPr>
            <p:cNvPr id="15" name="テキスト ボックス 14">
              <a:extLst>
                <a:ext uri="{FF2B5EF4-FFF2-40B4-BE49-F238E27FC236}">
                  <a16:creationId xmlns:a16="http://schemas.microsoft.com/office/drawing/2014/main" id="{52BF1C50-0A61-4CB2-A7BE-C4DFB1398D08}"/>
                </a:ext>
              </a:extLst>
            </p:cNvPr>
            <p:cNvSpPr txBox="1"/>
            <p:nvPr/>
          </p:nvSpPr>
          <p:spPr>
            <a:xfrm>
              <a:off x="2532981" y="6010345"/>
              <a:ext cx="7053193" cy="461665"/>
            </a:xfrm>
            <a:prstGeom prst="rect">
              <a:avLst/>
            </a:prstGeom>
            <a:noFill/>
          </p:spPr>
          <p:txBody>
            <a:bodyPr wrap="square" rtlCol="0">
              <a:spAutoFit/>
            </a:bodyPr>
            <a:lstStyle/>
            <a:p>
              <a:pPr algn="ctr"/>
              <a:r>
                <a:rPr kumimoji="1" lang="en-US" altLang="ja-JP" sz="2400" dirty="0"/>
                <a:t>   </a:t>
              </a:r>
              <a:r>
                <a:rPr kumimoji="1" lang="en-US" altLang="ja-JP" sz="2400" dirty="0">
                  <a:solidFill>
                    <a:srgbClr val="FF0000"/>
                  </a:solidFill>
                </a:rPr>
                <a:t>poor,             </a:t>
              </a:r>
              <a:r>
                <a:rPr kumimoji="1" lang="en-US" altLang="ja-JP" sz="2400" dirty="0">
                  <a:solidFill>
                    <a:schemeClr val="accent2"/>
                  </a:solidFill>
                </a:rPr>
                <a:t>fair,                  </a:t>
              </a:r>
              <a:r>
                <a:rPr kumimoji="1" lang="en-US" altLang="ja-JP" sz="2400" dirty="0">
                  <a:solidFill>
                    <a:schemeClr val="accent4"/>
                  </a:solidFill>
                </a:rPr>
                <a:t>good,       </a:t>
              </a:r>
              <a:r>
                <a:rPr kumimoji="1" lang="en-US" altLang="ja-JP" sz="2400" dirty="0">
                  <a:solidFill>
                    <a:schemeClr val="accent6"/>
                  </a:solidFill>
                </a:rPr>
                <a:t>excellent</a:t>
              </a:r>
              <a:endParaRPr kumimoji="1" lang="ja-JP" altLang="en-US" sz="2400" dirty="0">
                <a:solidFill>
                  <a:schemeClr val="accent6"/>
                </a:solidFill>
              </a:endParaRPr>
            </a:p>
          </p:txBody>
        </p:sp>
        <p:cxnSp>
          <p:nvCxnSpPr>
            <p:cNvPr id="16" name="直線コネクタ 15">
              <a:extLst>
                <a:ext uri="{FF2B5EF4-FFF2-40B4-BE49-F238E27FC236}">
                  <a16:creationId xmlns:a16="http://schemas.microsoft.com/office/drawing/2014/main" id="{9D2076BD-2AB5-4CB3-942E-A6B690AC9016}"/>
                </a:ext>
              </a:extLst>
            </p:cNvPr>
            <p:cNvCxnSpPr>
              <a:cxnSpLocks/>
            </p:cNvCxnSpPr>
            <p:nvPr/>
          </p:nvCxnSpPr>
          <p:spPr>
            <a:xfrm flipV="1">
              <a:off x="2532981" y="5940718"/>
              <a:ext cx="1306381" cy="693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169AC9A-B8CB-4B2A-B95E-05FA2E716F4D}"/>
                </a:ext>
              </a:extLst>
            </p:cNvPr>
            <p:cNvCxnSpPr>
              <a:cxnSpLocks/>
            </p:cNvCxnSpPr>
            <p:nvPr/>
          </p:nvCxnSpPr>
          <p:spPr>
            <a:xfrm>
              <a:off x="4008038" y="5947649"/>
              <a:ext cx="20329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A8EEEA84-6E5B-44F4-BEEF-E956473F0BF4}"/>
                </a:ext>
              </a:extLst>
            </p:cNvPr>
            <p:cNvCxnSpPr>
              <a:cxnSpLocks/>
            </p:cNvCxnSpPr>
            <p:nvPr/>
          </p:nvCxnSpPr>
          <p:spPr>
            <a:xfrm>
              <a:off x="6142660" y="5940718"/>
              <a:ext cx="2032986"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01D4E95-71F8-4806-94EF-528906A68AA7}"/>
                </a:ext>
              </a:extLst>
            </p:cNvPr>
            <p:cNvCxnSpPr>
              <a:cxnSpLocks/>
            </p:cNvCxnSpPr>
            <p:nvPr/>
          </p:nvCxnSpPr>
          <p:spPr>
            <a:xfrm flipV="1">
              <a:off x="8313708" y="5940718"/>
              <a:ext cx="1272466" cy="6931"/>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86517350-E51C-419C-930C-BE0117071EDF}"/>
                </a:ext>
              </a:extLst>
            </p:cNvPr>
            <p:cNvSpPr/>
            <p:nvPr/>
          </p:nvSpPr>
          <p:spPr>
            <a:xfrm>
              <a:off x="2515110" y="5553144"/>
              <a:ext cx="7071063" cy="9676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9FEF7D9E-014D-444A-8C72-E874774FB367}"/>
                </a:ext>
              </a:extLst>
            </p:cNvPr>
            <p:cNvSpPr/>
            <p:nvPr/>
          </p:nvSpPr>
          <p:spPr>
            <a:xfrm>
              <a:off x="2515111" y="5553900"/>
              <a:ext cx="7071063" cy="9676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66748813"/>
      </p:ext>
    </p:extLst>
  </p:cSld>
  <p:clrMapOvr>
    <a:masterClrMapping/>
  </p:clrMapOvr>
  <mc:AlternateContent xmlns:mc="http://schemas.openxmlformats.org/markup-compatibility/2006" xmlns:p14="http://schemas.microsoft.com/office/powerpoint/2010/main">
    <mc:Choice Requires="p14">
      <p:transition spd="slow" p14:dur="2000" advTm="64921"/>
    </mc:Choice>
    <mc:Fallback xmlns="">
      <p:transition spd="slow" advTm="6492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矢印: 右 4">
            <a:extLst>
              <a:ext uri="{FF2B5EF4-FFF2-40B4-BE49-F238E27FC236}">
                <a16:creationId xmlns:a16="http://schemas.microsoft.com/office/drawing/2014/main" id="{81320BD1-FBBA-4772-8051-A13DC213FD27}"/>
              </a:ext>
            </a:extLst>
          </p:cNvPr>
          <p:cNvSpPr/>
          <p:nvPr/>
        </p:nvSpPr>
        <p:spPr>
          <a:xfrm>
            <a:off x="3681990" y="2760705"/>
            <a:ext cx="461469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6945281-707F-464B-A55B-A9A1F85EFE5D}"/>
              </a:ext>
            </a:extLst>
          </p:cNvPr>
          <p:cNvSpPr>
            <a:spLocks noGrp="1"/>
          </p:cNvSpPr>
          <p:nvPr>
            <p:ph type="title"/>
          </p:nvPr>
        </p:nvSpPr>
        <p:spPr/>
        <p:txBody>
          <a:bodyPr/>
          <a:lstStyle/>
          <a:p>
            <a:r>
              <a:rPr kumimoji="1" lang="ja-JP" altLang="en-US" dirty="0"/>
              <a:t>はじめに</a:t>
            </a:r>
          </a:p>
        </p:txBody>
      </p:sp>
      <p:sp>
        <p:nvSpPr>
          <p:cNvPr id="7" name="楕円 6">
            <a:extLst>
              <a:ext uri="{FF2B5EF4-FFF2-40B4-BE49-F238E27FC236}">
                <a16:creationId xmlns:a16="http://schemas.microsoft.com/office/drawing/2014/main" id="{674120AB-5F41-469E-8865-0A9B967DA434}"/>
              </a:ext>
            </a:extLst>
          </p:cNvPr>
          <p:cNvSpPr/>
          <p:nvPr/>
        </p:nvSpPr>
        <p:spPr>
          <a:xfrm>
            <a:off x="8578392" y="1884840"/>
            <a:ext cx="2488676" cy="229910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牛の血中</a:t>
            </a:r>
            <a:r>
              <a:rPr kumimoji="1" lang="en-US" altLang="ja-JP" sz="2800" dirty="0">
                <a:solidFill>
                  <a:schemeClr val="tx1"/>
                </a:solidFill>
              </a:rPr>
              <a:t>IgG(g/L)</a:t>
            </a:r>
            <a:endParaRPr kumimoji="1" lang="ja-JP" altLang="en-US" sz="2800" dirty="0">
              <a:solidFill>
                <a:schemeClr val="tx1"/>
              </a:solidFill>
            </a:endParaRPr>
          </a:p>
        </p:txBody>
      </p:sp>
      <p:sp>
        <p:nvSpPr>
          <p:cNvPr id="8" name="楕円 7">
            <a:extLst>
              <a:ext uri="{FF2B5EF4-FFF2-40B4-BE49-F238E27FC236}">
                <a16:creationId xmlns:a16="http://schemas.microsoft.com/office/drawing/2014/main" id="{8552775B-6551-44E1-9F9B-96E93B0F52CF}"/>
              </a:ext>
            </a:extLst>
          </p:cNvPr>
          <p:cNvSpPr/>
          <p:nvPr/>
        </p:nvSpPr>
        <p:spPr>
          <a:xfrm>
            <a:off x="708582" y="1884840"/>
            <a:ext cx="2488676" cy="2299102"/>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初乳中</a:t>
            </a:r>
            <a:r>
              <a:rPr kumimoji="1" lang="en-US" altLang="ja-JP" sz="2800" dirty="0">
                <a:solidFill>
                  <a:schemeClr val="tx1"/>
                </a:solidFill>
              </a:rPr>
              <a:t>IgG(g/L)</a:t>
            </a:r>
            <a:endParaRPr kumimoji="1" lang="ja-JP" altLang="en-US" sz="2800" dirty="0">
              <a:solidFill>
                <a:schemeClr val="tx1"/>
              </a:solidFill>
            </a:endParaRPr>
          </a:p>
        </p:txBody>
      </p:sp>
      <p:sp>
        <p:nvSpPr>
          <p:cNvPr id="13" name="テキスト ボックス 12">
            <a:extLst>
              <a:ext uri="{FF2B5EF4-FFF2-40B4-BE49-F238E27FC236}">
                <a16:creationId xmlns:a16="http://schemas.microsoft.com/office/drawing/2014/main" id="{D696E591-79EA-4517-A486-A83841576EB2}"/>
              </a:ext>
            </a:extLst>
          </p:cNvPr>
          <p:cNvSpPr txBox="1"/>
          <p:nvPr/>
        </p:nvSpPr>
        <p:spPr>
          <a:xfrm>
            <a:off x="3914166" y="4442817"/>
            <a:ext cx="800219" cy="461665"/>
          </a:xfrm>
          <a:prstGeom prst="rect">
            <a:avLst/>
          </a:prstGeom>
          <a:noFill/>
        </p:spPr>
        <p:txBody>
          <a:bodyPr wrap="none" rtlCol="0">
            <a:spAutoFit/>
          </a:bodyPr>
          <a:lstStyle/>
          <a:p>
            <a:r>
              <a:rPr lang="ja-JP" altLang="en-US" sz="2400" dirty="0"/>
              <a:t>体重</a:t>
            </a:r>
            <a:endParaRPr kumimoji="1" lang="ja-JP" altLang="en-US" sz="2400" dirty="0"/>
          </a:p>
        </p:txBody>
      </p:sp>
      <p:sp>
        <p:nvSpPr>
          <p:cNvPr id="11" name="テキスト ボックス 10">
            <a:extLst>
              <a:ext uri="{FF2B5EF4-FFF2-40B4-BE49-F238E27FC236}">
                <a16:creationId xmlns:a16="http://schemas.microsoft.com/office/drawing/2014/main" id="{E77A786C-5E0D-4D50-A42E-E31102BBC580}"/>
              </a:ext>
            </a:extLst>
          </p:cNvPr>
          <p:cNvSpPr txBox="1"/>
          <p:nvPr/>
        </p:nvSpPr>
        <p:spPr>
          <a:xfrm>
            <a:off x="1928405" y="5309533"/>
            <a:ext cx="8760307" cy="738664"/>
          </a:xfrm>
          <a:prstGeom prst="rect">
            <a:avLst/>
          </a:prstGeom>
          <a:noFill/>
        </p:spPr>
        <p:txBody>
          <a:bodyPr wrap="square" lIns="0" tIns="0" rIns="0" bIns="0" rtlCol="0">
            <a:spAutoFit/>
          </a:bodyPr>
          <a:lstStyle/>
          <a:p>
            <a:pPr algn="ctr"/>
            <a:r>
              <a:rPr lang="ja-JP" altLang="en-US" sz="2400" u="sng" dirty="0"/>
              <a:t>血清中</a:t>
            </a:r>
            <a:r>
              <a:rPr lang="en-US" altLang="ja-JP" sz="2400" u="sng" dirty="0"/>
              <a:t>IgG</a:t>
            </a:r>
            <a:r>
              <a:rPr lang="ja-JP" altLang="en-US" sz="2400" u="sng" dirty="0"/>
              <a:t>濃度</a:t>
            </a:r>
            <a:r>
              <a:rPr lang="en-US" altLang="ja-JP" sz="2400" u="sng" dirty="0"/>
              <a:t>(g/L)×</a:t>
            </a:r>
            <a:r>
              <a:rPr lang="ja-JP" altLang="en-US" sz="2400" u="sng" dirty="0"/>
              <a:t>体重</a:t>
            </a:r>
            <a:r>
              <a:rPr lang="en-US" altLang="ja-JP" sz="2400" u="sng" dirty="0"/>
              <a:t>(</a:t>
            </a:r>
            <a:r>
              <a:rPr lang="ja-JP" altLang="en-US" sz="2400" u="sng" dirty="0"/>
              <a:t>㎏</a:t>
            </a:r>
            <a:r>
              <a:rPr lang="en-US" altLang="ja-JP" sz="2400" u="sng" dirty="0"/>
              <a:t>)×</a:t>
            </a:r>
            <a:r>
              <a:rPr lang="ja-JP" altLang="en-US" sz="2400" u="sng" dirty="0"/>
              <a:t>体重に対する推定血液量</a:t>
            </a:r>
            <a:r>
              <a:rPr lang="en-US" altLang="ja-JP" sz="2400" u="sng" dirty="0"/>
              <a:t>(</a:t>
            </a:r>
            <a:r>
              <a:rPr lang="ja-JP" altLang="en-US" sz="2400" u="sng" dirty="0"/>
              <a:t>％</a:t>
            </a:r>
            <a:r>
              <a:rPr lang="en-US" altLang="ja-JP" sz="2400" u="sng" dirty="0"/>
              <a:t>)</a:t>
            </a:r>
          </a:p>
          <a:p>
            <a:pPr algn="ctr"/>
            <a:r>
              <a:rPr lang="ja-JP" altLang="en-US" sz="2400" dirty="0"/>
              <a:t>初乳中</a:t>
            </a:r>
            <a:r>
              <a:rPr lang="en-US" altLang="ja-JP" sz="2400" dirty="0"/>
              <a:t>IgG</a:t>
            </a:r>
            <a:r>
              <a:rPr lang="ja-JP" altLang="en-US" sz="2400" dirty="0"/>
              <a:t>濃度</a:t>
            </a:r>
            <a:r>
              <a:rPr lang="en-US" altLang="ja-JP" sz="2400" dirty="0"/>
              <a:t>(g/L)×</a:t>
            </a:r>
            <a:r>
              <a:rPr lang="ja-JP" altLang="en-US" sz="2400" dirty="0"/>
              <a:t>初乳中投与量</a:t>
            </a:r>
            <a:r>
              <a:rPr lang="en-US" altLang="ja-JP" sz="2400" dirty="0"/>
              <a:t>(L)</a:t>
            </a:r>
          </a:p>
        </p:txBody>
      </p:sp>
      <p:sp>
        <p:nvSpPr>
          <p:cNvPr id="14" name="テキスト ボックス 13">
            <a:extLst>
              <a:ext uri="{FF2B5EF4-FFF2-40B4-BE49-F238E27FC236}">
                <a16:creationId xmlns:a16="http://schemas.microsoft.com/office/drawing/2014/main" id="{380198B1-BFF1-4C19-A4ED-F92E38B9E9A9}"/>
              </a:ext>
            </a:extLst>
          </p:cNvPr>
          <p:cNvSpPr txBox="1"/>
          <p:nvPr/>
        </p:nvSpPr>
        <p:spPr>
          <a:xfrm>
            <a:off x="116840" y="5466354"/>
            <a:ext cx="1574826" cy="523220"/>
          </a:xfrm>
          <a:prstGeom prst="rect">
            <a:avLst/>
          </a:prstGeom>
          <a:noFill/>
        </p:spPr>
        <p:txBody>
          <a:bodyPr wrap="square" rtlCol="0">
            <a:spAutoFit/>
          </a:bodyPr>
          <a:lstStyle/>
          <a:p>
            <a:r>
              <a:rPr lang="en-US" altLang="ja-JP" sz="2800" dirty="0"/>
              <a:t>AEA(</a:t>
            </a:r>
            <a:r>
              <a:rPr lang="ja-JP" altLang="en-US" sz="2800" dirty="0"/>
              <a:t>％</a:t>
            </a:r>
            <a:r>
              <a:rPr lang="en-US" altLang="ja-JP" sz="2800" dirty="0"/>
              <a:t>)</a:t>
            </a:r>
            <a:endParaRPr lang="ja-JP" altLang="en-US" sz="2800" dirty="0"/>
          </a:p>
        </p:txBody>
      </p:sp>
      <p:sp>
        <p:nvSpPr>
          <p:cNvPr id="15" name="テキスト ボックス 14">
            <a:extLst>
              <a:ext uri="{FF2B5EF4-FFF2-40B4-BE49-F238E27FC236}">
                <a16:creationId xmlns:a16="http://schemas.microsoft.com/office/drawing/2014/main" id="{F044F30D-E359-41BF-B3BA-8629BCC026AA}"/>
              </a:ext>
            </a:extLst>
          </p:cNvPr>
          <p:cNvSpPr txBox="1"/>
          <p:nvPr/>
        </p:nvSpPr>
        <p:spPr>
          <a:xfrm>
            <a:off x="1441023" y="5423117"/>
            <a:ext cx="595035" cy="584775"/>
          </a:xfrm>
          <a:prstGeom prst="rect">
            <a:avLst/>
          </a:prstGeom>
          <a:noFill/>
        </p:spPr>
        <p:txBody>
          <a:bodyPr wrap="square" rtlCol="0">
            <a:spAutoFit/>
          </a:bodyPr>
          <a:lstStyle/>
          <a:p>
            <a:r>
              <a:rPr lang="ja-JP" altLang="en-US" sz="3200" dirty="0"/>
              <a:t>＝</a:t>
            </a:r>
          </a:p>
        </p:txBody>
      </p:sp>
      <p:sp>
        <p:nvSpPr>
          <p:cNvPr id="16" name="正方形/長方形 15">
            <a:extLst>
              <a:ext uri="{FF2B5EF4-FFF2-40B4-BE49-F238E27FC236}">
                <a16:creationId xmlns:a16="http://schemas.microsoft.com/office/drawing/2014/main" id="{F64BA7EF-2C1F-4B2B-82C3-0DA3BFEF98C0}"/>
              </a:ext>
            </a:extLst>
          </p:cNvPr>
          <p:cNvSpPr/>
          <p:nvPr/>
        </p:nvSpPr>
        <p:spPr>
          <a:xfrm>
            <a:off x="2036058" y="5284618"/>
            <a:ext cx="8563878" cy="8617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7" name="テキスト ボックス 16">
            <a:extLst>
              <a:ext uri="{FF2B5EF4-FFF2-40B4-BE49-F238E27FC236}">
                <a16:creationId xmlns:a16="http://schemas.microsoft.com/office/drawing/2014/main" id="{4FC2C4EF-D23F-4059-81F8-CEBC40E4C46E}"/>
              </a:ext>
            </a:extLst>
          </p:cNvPr>
          <p:cNvSpPr txBox="1"/>
          <p:nvPr/>
        </p:nvSpPr>
        <p:spPr>
          <a:xfrm>
            <a:off x="10599936" y="5820297"/>
            <a:ext cx="1822966" cy="338554"/>
          </a:xfrm>
          <a:prstGeom prst="rect">
            <a:avLst/>
          </a:prstGeom>
          <a:noFill/>
        </p:spPr>
        <p:txBody>
          <a:bodyPr wrap="square">
            <a:spAutoFit/>
          </a:bodyPr>
          <a:lstStyle/>
          <a:p>
            <a:r>
              <a:rPr kumimoji="1" lang="en-US" altLang="ja-JP" sz="1600" dirty="0"/>
              <a:t>(</a:t>
            </a:r>
            <a:r>
              <a:rPr kumimoji="1" lang="en-US" altLang="ja-JP" sz="1600" dirty="0" err="1"/>
              <a:t>Halleran</a:t>
            </a:r>
            <a:r>
              <a:rPr lang="ja-JP" altLang="en-US" sz="1600" dirty="0"/>
              <a:t> </a:t>
            </a:r>
            <a:r>
              <a:rPr lang="en-US" altLang="ja-JP" sz="1600" dirty="0"/>
              <a:t>2016</a:t>
            </a:r>
            <a:r>
              <a:rPr kumimoji="1" lang="en-US" altLang="ja-JP" sz="1600" dirty="0"/>
              <a:t>)</a:t>
            </a:r>
          </a:p>
        </p:txBody>
      </p:sp>
      <p:sp>
        <p:nvSpPr>
          <p:cNvPr id="19" name="テキスト ボックス 18">
            <a:extLst>
              <a:ext uri="{FF2B5EF4-FFF2-40B4-BE49-F238E27FC236}">
                <a16:creationId xmlns:a16="http://schemas.microsoft.com/office/drawing/2014/main" id="{067C894A-DA93-48B8-9C7B-32E0E1632A0E}"/>
              </a:ext>
            </a:extLst>
          </p:cNvPr>
          <p:cNvSpPr txBox="1"/>
          <p:nvPr/>
        </p:nvSpPr>
        <p:spPr>
          <a:xfrm>
            <a:off x="7169338" y="4440402"/>
            <a:ext cx="800219" cy="461665"/>
          </a:xfrm>
          <a:prstGeom prst="rect">
            <a:avLst/>
          </a:prstGeom>
          <a:noFill/>
        </p:spPr>
        <p:txBody>
          <a:bodyPr wrap="none" rtlCol="0">
            <a:spAutoFit/>
          </a:bodyPr>
          <a:lstStyle/>
          <a:p>
            <a:r>
              <a:rPr kumimoji="1" lang="ja-JP" altLang="en-US" sz="2400" dirty="0"/>
              <a:t>品種</a:t>
            </a:r>
          </a:p>
        </p:txBody>
      </p:sp>
      <p:sp>
        <p:nvSpPr>
          <p:cNvPr id="20" name="テキスト ボックス 19">
            <a:extLst>
              <a:ext uri="{FF2B5EF4-FFF2-40B4-BE49-F238E27FC236}">
                <a16:creationId xmlns:a16="http://schemas.microsoft.com/office/drawing/2014/main" id="{167A4A10-D10A-4C36-95DC-CF60FAF23C19}"/>
              </a:ext>
            </a:extLst>
          </p:cNvPr>
          <p:cNvSpPr txBox="1"/>
          <p:nvPr/>
        </p:nvSpPr>
        <p:spPr>
          <a:xfrm>
            <a:off x="3945372" y="1116127"/>
            <a:ext cx="1415772" cy="461665"/>
          </a:xfrm>
          <a:prstGeom prst="rect">
            <a:avLst/>
          </a:prstGeom>
          <a:noFill/>
        </p:spPr>
        <p:txBody>
          <a:bodyPr wrap="none" rtlCol="0">
            <a:spAutoFit/>
          </a:bodyPr>
          <a:lstStyle/>
          <a:p>
            <a:r>
              <a:rPr kumimoji="1" lang="ja-JP" altLang="en-US" sz="2400" dirty="0"/>
              <a:t>給与時間</a:t>
            </a:r>
            <a:endParaRPr kumimoji="1" lang="en-US" altLang="ja-JP" sz="2400" dirty="0"/>
          </a:p>
        </p:txBody>
      </p:sp>
      <p:sp>
        <p:nvSpPr>
          <p:cNvPr id="23" name="テキスト ボックス 22">
            <a:extLst>
              <a:ext uri="{FF2B5EF4-FFF2-40B4-BE49-F238E27FC236}">
                <a16:creationId xmlns:a16="http://schemas.microsoft.com/office/drawing/2014/main" id="{6E1C5D49-2FD5-40CF-9713-4EB552797F57}"/>
              </a:ext>
            </a:extLst>
          </p:cNvPr>
          <p:cNvSpPr txBox="1"/>
          <p:nvPr/>
        </p:nvSpPr>
        <p:spPr>
          <a:xfrm>
            <a:off x="6830857" y="1118999"/>
            <a:ext cx="1415772" cy="461665"/>
          </a:xfrm>
          <a:prstGeom prst="rect">
            <a:avLst/>
          </a:prstGeom>
          <a:noFill/>
        </p:spPr>
        <p:txBody>
          <a:bodyPr wrap="none" rtlCol="0">
            <a:spAutoFit/>
          </a:bodyPr>
          <a:lstStyle/>
          <a:p>
            <a:r>
              <a:rPr lang="ja-JP" altLang="en-US" sz="2400" dirty="0"/>
              <a:t>給与方法</a:t>
            </a:r>
            <a:endParaRPr kumimoji="1" lang="ja-JP" altLang="en-US" sz="2400" dirty="0"/>
          </a:p>
        </p:txBody>
      </p:sp>
      <p:sp>
        <p:nvSpPr>
          <p:cNvPr id="39" name="楕円 38">
            <a:extLst>
              <a:ext uri="{FF2B5EF4-FFF2-40B4-BE49-F238E27FC236}">
                <a16:creationId xmlns:a16="http://schemas.microsoft.com/office/drawing/2014/main" id="{4CAE129A-75EA-4AE1-85B5-64A38E142CA0}"/>
              </a:ext>
            </a:extLst>
          </p:cNvPr>
          <p:cNvSpPr/>
          <p:nvPr/>
        </p:nvSpPr>
        <p:spPr>
          <a:xfrm>
            <a:off x="4744996" y="1884840"/>
            <a:ext cx="2570203" cy="229910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吸収効率</a:t>
            </a:r>
            <a:endParaRPr kumimoji="1" lang="en-US" altLang="ja-JP" sz="2800" dirty="0">
              <a:solidFill>
                <a:schemeClr val="tx1"/>
              </a:solidFill>
            </a:endParaRPr>
          </a:p>
          <a:p>
            <a:pPr algn="ctr"/>
            <a:r>
              <a:rPr kumimoji="1" lang="en-US" altLang="ja-JP" sz="2800" dirty="0">
                <a:solidFill>
                  <a:schemeClr val="tx1"/>
                </a:solidFill>
              </a:rPr>
              <a:t>(AEA(</a:t>
            </a:r>
            <a:r>
              <a:rPr kumimoji="1" lang="ja-JP" altLang="en-US" sz="2800" dirty="0">
                <a:solidFill>
                  <a:schemeClr val="tx1"/>
                </a:solidFill>
              </a:rPr>
              <a:t>％</a:t>
            </a:r>
            <a:r>
              <a:rPr kumimoji="1" lang="en-US" altLang="ja-JP" sz="2800" dirty="0">
                <a:solidFill>
                  <a:schemeClr val="tx1"/>
                </a:solidFill>
              </a:rPr>
              <a:t>))</a:t>
            </a:r>
            <a:endParaRPr kumimoji="1" lang="ja-JP" altLang="en-US" sz="2800" dirty="0">
              <a:solidFill>
                <a:schemeClr val="tx1"/>
              </a:solidFill>
            </a:endParaRPr>
          </a:p>
        </p:txBody>
      </p:sp>
      <p:cxnSp>
        <p:nvCxnSpPr>
          <p:cNvPr id="10" name="直線コネクタ 9">
            <a:extLst>
              <a:ext uri="{FF2B5EF4-FFF2-40B4-BE49-F238E27FC236}">
                <a16:creationId xmlns:a16="http://schemas.microsoft.com/office/drawing/2014/main" id="{FCC9DBB8-4E39-4984-B696-E98F8D3AF09C}"/>
              </a:ext>
            </a:extLst>
          </p:cNvPr>
          <p:cNvCxnSpPr>
            <a:cxnSpLocks/>
            <a:stCxn id="39" idx="7"/>
            <a:endCxn id="23" idx="2"/>
          </p:cNvCxnSpPr>
          <p:nvPr/>
        </p:nvCxnSpPr>
        <p:spPr>
          <a:xfrm flipV="1">
            <a:off x="6938801" y="1580664"/>
            <a:ext cx="599942" cy="640872"/>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4E535ACA-F3C8-4659-940E-01BC443760E0}"/>
              </a:ext>
            </a:extLst>
          </p:cNvPr>
          <p:cNvCxnSpPr>
            <a:cxnSpLocks/>
            <a:stCxn id="39" idx="1"/>
            <a:endCxn id="20" idx="2"/>
          </p:cNvCxnSpPr>
          <p:nvPr/>
        </p:nvCxnSpPr>
        <p:spPr>
          <a:xfrm flipH="1" flipV="1">
            <a:off x="4653258" y="1577792"/>
            <a:ext cx="468136" cy="64374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9D45E872-7475-4974-B068-7DDE582291D8}"/>
              </a:ext>
            </a:extLst>
          </p:cNvPr>
          <p:cNvCxnSpPr>
            <a:cxnSpLocks/>
            <a:stCxn id="19" idx="0"/>
            <a:endCxn id="39" idx="5"/>
          </p:cNvCxnSpPr>
          <p:nvPr/>
        </p:nvCxnSpPr>
        <p:spPr>
          <a:xfrm flipH="1" flipV="1">
            <a:off x="6938801" y="3847246"/>
            <a:ext cx="630647" cy="593156"/>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D66144A9-4589-40E5-A893-168AF4A75852}"/>
              </a:ext>
            </a:extLst>
          </p:cNvPr>
          <p:cNvCxnSpPr>
            <a:cxnSpLocks/>
            <a:stCxn id="13" idx="0"/>
            <a:endCxn id="39" idx="3"/>
          </p:cNvCxnSpPr>
          <p:nvPr/>
        </p:nvCxnSpPr>
        <p:spPr>
          <a:xfrm flipV="1">
            <a:off x="4314276" y="3847246"/>
            <a:ext cx="807118" cy="595571"/>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0465969"/>
      </p:ext>
    </p:extLst>
  </p:cSld>
  <p:clrMapOvr>
    <a:masterClrMapping/>
  </p:clrMapOvr>
  <mc:AlternateContent xmlns:mc="http://schemas.openxmlformats.org/markup-compatibility/2006" xmlns:p14="http://schemas.microsoft.com/office/powerpoint/2010/main">
    <mc:Choice Requires="p14">
      <p:transition spd="slow" p14:dur="2000" advTm="90542"/>
    </mc:Choice>
    <mc:Fallback xmlns="">
      <p:transition spd="slow" advTm="9054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D84A4-82F7-4FEB-BEA3-44E688B873D7}"/>
              </a:ext>
            </a:extLst>
          </p:cNvPr>
          <p:cNvSpPr>
            <a:spLocks noGrp="1"/>
          </p:cNvSpPr>
          <p:nvPr>
            <p:ph type="title"/>
          </p:nvPr>
        </p:nvSpPr>
        <p:spPr/>
        <p:txBody>
          <a:bodyPr/>
          <a:lstStyle/>
          <a:p>
            <a:r>
              <a:rPr kumimoji="1" lang="ja-JP" altLang="en-US" dirty="0"/>
              <a:t>材料と方法</a:t>
            </a:r>
          </a:p>
        </p:txBody>
      </p:sp>
      <p:graphicFrame>
        <p:nvGraphicFramePr>
          <p:cNvPr id="4" name="表 4">
            <a:extLst>
              <a:ext uri="{FF2B5EF4-FFF2-40B4-BE49-F238E27FC236}">
                <a16:creationId xmlns:a16="http://schemas.microsoft.com/office/drawing/2014/main" id="{4BE20BC2-88F4-4B9F-B554-42B0103DFE84}"/>
              </a:ext>
            </a:extLst>
          </p:cNvPr>
          <p:cNvGraphicFramePr>
            <a:graphicFrameLocks noGrp="1"/>
          </p:cNvGraphicFramePr>
          <p:nvPr>
            <p:ph idx="1"/>
            <p:extLst>
              <p:ext uri="{D42A27DB-BD31-4B8C-83A1-F6EECF244321}">
                <p14:modId xmlns:p14="http://schemas.microsoft.com/office/powerpoint/2010/main" val="1651803363"/>
              </p:ext>
            </p:extLst>
          </p:nvPr>
        </p:nvGraphicFramePr>
        <p:xfrm>
          <a:off x="86060" y="2898791"/>
          <a:ext cx="12105940" cy="3973792"/>
        </p:xfrm>
        <a:graphic>
          <a:graphicData uri="http://schemas.openxmlformats.org/drawingml/2006/table">
            <a:tbl>
              <a:tblPr firstRow="1" bandRow="1">
                <a:tableStyleId>{5C22544A-7EE6-4342-B048-85BDC9FD1C3A}</a:tableStyleId>
              </a:tblPr>
              <a:tblGrid>
                <a:gridCol w="2714320">
                  <a:extLst>
                    <a:ext uri="{9D8B030D-6E8A-4147-A177-3AD203B41FA5}">
                      <a16:colId xmlns:a16="http://schemas.microsoft.com/office/drawing/2014/main" val="4009501187"/>
                    </a:ext>
                  </a:extLst>
                </a:gridCol>
                <a:gridCol w="1031373">
                  <a:extLst>
                    <a:ext uri="{9D8B030D-6E8A-4147-A177-3AD203B41FA5}">
                      <a16:colId xmlns:a16="http://schemas.microsoft.com/office/drawing/2014/main" val="2859650605"/>
                    </a:ext>
                  </a:extLst>
                </a:gridCol>
                <a:gridCol w="2534945">
                  <a:extLst>
                    <a:ext uri="{9D8B030D-6E8A-4147-A177-3AD203B41FA5}">
                      <a16:colId xmlns:a16="http://schemas.microsoft.com/office/drawing/2014/main" val="3690353845"/>
                    </a:ext>
                  </a:extLst>
                </a:gridCol>
                <a:gridCol w="2833173">
                  <a:extLst>
                    <a:ext uri="{9D8B030D-6E8A-4147-A177-3AD203B41FA5}">
                      <a16:colId xmlns:a16="http://schemas.microsoft.com/office/drawing/2014/main" val="2520629889"/>
                    </a:ext>
                  </a:extLst>
                </a:gridCol>
                <a:gridCol w="2992129">
                  <a:extLst>
                    <a:ext uri="{9D8B030D-6E8A-4147-A177-3AD203B41FA5}">
                      <a16:colId xmlns:a16="http://schemas.microsoft.com/office/drawing/2014/main" val="1434496551"/>
                    </a:ext>
                  </a:extLst>
                </a:gridCol>
              </a:tblGrid>
              <a:tr h="0">
                <a:tc gridSpan="2">
                  <a:txBody>
                    <a:bodyPr/>
                    <a:lstStyle/>
                    <a:p>
                      <a:pPr algn="ctr"/>
                      <a:endParaRPr kumimoji="1" lang="ja-JP" altLang="en-US" sz="2000" dirty="0"/>
                    </a:p>
                  </a:txBody>
                  <a:tcPr>
                    <a:lnR w="12700" cap="flat" cmpd="sng" algn="ctr">
                      <a:solidFill>
                        <a:schemeClr val="tx1"/>
                      </a:solidFill>
                      <a:prstDash val="solid"/>
                      <a:round/>
                      <a:headEnd type="none" w="med" len="med"/>
                      <a:tailEnd type="none" w="med" len="med"/>
                    </a:lnR>
                  </a:tcPr>
                </a:tc>
                <a:tc hMerge="1">
                  <a:txBody>
                    <a:bodyPr/>
                    <a:lstStyle/>
                    <a:p>
                      <a:pPr algn="ctr"/>
                      <a:endParaRPr kumimoji="1" lang="ja-JP" altLang="en-US" dirty="0"/>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農場</a:t>
                      </a:r>
                      <a:r>
                        <a:rPr kumimoji="1" lang="en-US" altLang="ja-JP" sz="2000" dirty="0"/>
                        <a:t>A</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ja-JP" altLang="en-US" dirty="0"/>
                        <a:t>農場</a:t>
                      </a:r>
                      <a:r>
                        <a:rPr lang="en-US" altLang="ja-JP" dirty="0"/>
                        <a:t>B</a:t>
                      </a:r>
                      <a:endParaRPr lang="ja-JP" altLang="en-US"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2000" dirty="0"/>
                        <a:t>農場</a:t>
                      </a:r>
                      <a:r>
                        <a:rPr kumimoji="1" lang="en-US" altLang="ja-JP" sz="2000" dirty="0"/>
                        <a:t>C</a:t>
                      </a:r>
                      <a:endParaRPr kumimoji="1" lang="ja-JP" altLang="en-US" sz="2000" dirty="0"/>
                    </a:p>
                  </a:txBody>
                  <a:tcPr/>
                </a:tc>
                <a:extLst>
                  <a:ext uri="{0D108BD9-81ED-4DB2-BD59-A6C34878D82A}">
                    <a16:rowId xmlns:a16="http://schemas.microsoft.com/office/drawing/2014/main" val="1046489279"/>
                  </a:ext>
                </a:extLst>
              </a:tr>
              <a:tr h="397664">
                <a:tc gridSpan="2">
                  <a:txBody>
                    <a:bodyPr/>
                    <a:lstStyle/>
                    <a:p>
                      <a:pPr algn="ctr"/>
                      <a:r>
                        <a:rPr kumimoji="1" lang="ja-JP" altLang="en-US" sz="2000" dirty="0"/>
                        <a:t>ホルスタイン雌成牛</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800" dirty="0"/>
                        <a:t>600</a:t>
                      </a:r>
                      <a:r>
                        <a:rPr kumimoji="1" lang="ja-JP" altLang="en-US" sz="1800" dirty="0"/>
                        <a:t>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US" altLang="ja-JP" dirty="0"/>
                        <a:t>500</a:t>
                      </a:r>
                      <a:r>
                        <a:rPr lang="ja-JP" altLang="en-US" dirty="0"/>
                        <a:t>頭</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800" dirty="0"/>
                        <a:t>1000</a:t>
                      </a:r>
                      <a:r>
                        <a:rPr kumimoji="1" lang="ja-JP" altLang="en-US" sz="1800" dirty="0"/>
                        <a:t>頭</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4923814"/>
                  </a:ext>
                </a:extLst>
              </a:tr>
              <a:tr h="397664">
                <a:tc rowSpan="4">
                  <a:txBody>
                    <a:bodyPr/>
                    <a:lstStyle/>
                    <a:p>
                      <a:pPr algn="ctr"/>
                      <a:r>
                        <a:rPr kumimoji="1" lang="ja-JP" altLang="en-US" sz="2000" dirty="0"/>
                        <a:t>初乳給与</a:t>
                      </a:r>
                      <a:r>
                        <a:rPr kumimoji="1" lang="en-US" altLang="ja-JP" sz="2000" dirty="0"/>
                        <a:t>1</a:t>
                      </a:r>
                      <a:r>
                        <a:rPr kumimoji="1" lang="ja-JP" altLang="en-US" sz="2000" dirty="0"/>
                        <a:t>回目</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質</a:t>
                      </a:r>
                      <a:endParaRPr kumimoji="1" lang="en-US" altLang="ja-JP" sz="2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800" dirty="0"/>
                        <a:t>Brix</a:t>
                      </a:r>
                      <a:r>
                        <a:rPr kumimoji="1" lang="ja-JP" altLang="en-US" sz="1800" dirty="0"/>
                        <a:t>≧</a:t>
                      </a:r>
                      <a:r>
                        <a:rPr kumimoji="1" lang="en-US" altLang="ja-JP" sz="1800" dirty="0"/>
                        <a:t>22</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altLang="ja-JP" dirty="0"/>
                        <a:t>Brix</a:t>
                      </a:r>
                      <a:r>
                        <a:rPr lang="ja-JP" altLang="en-US" dirty="0"/>
                        <a:t>≧</a:t>
                      </a:r>
                      <a:r>
                        <a:rPr lang="en-US" altLang="ja-JP" dirty="0"/>
                        <a:t>30</a:t>
                      </a:r>
                      <a:endParaRPr lang="ja-JP"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800" dirty="0"/>
                        <a:t>Brix</a:t>
                      </a:r>
                      <a:r>
                        <a:rPr kumimoji="1" lang="ja-JP" altLang="en-US" sz="1800" dirty="0"/>
                        <a:t>≧</a:t>
                      </a:r>
                      <a:r>
                        <a:rPr kumimoji="1" lang="en-US" altLang="ja-JP" sz="1800" dirty="0"/>
                        <a:t>21</a:t>
                      </a:r>
                      <a:endParaRPr kumimoji="1" lang="ja-JP" altLang="en-US" sz="18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72112550"/>
                  </a:ext>
                </a:extLst>
              </a:tr>
              <a:tr h="397664">
                <a:tc vMerge="1">
                  <a:txBody>
                    <a:bodyPr/>
                    <a:lstStyle/>
                    <a:p>
                      <a:endParaRPr kumimoji="1" lang="ja-JP" altLang="en-US" dirty="0"/>
                    </a:p>
                  </a:txBody>
                  <a:tcPr/>
                </a:tc>
                <a:tc>
                  <a:txBody>
                    <a:bodyPr/>
                    <a:lstStyle/>
                    <a:p>
                      <a:pPr algn="ctr"/>
                      <a:r>
                        <a:rPr kumimoji="1" lang="ja-JP" altLang="en-US" sz="2000" dirty="0"/>
                        <a:t>量</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800" dirty="0"/>
                        <a:t>3</a:t>
                      </a:r>
                      <a:r>
                        <a:rPr kumimoji="1" lang="ja-JP" altLang="en-US" sz="1800" dirty="0"/>
                        <a:t>～</a:t>
                      </a:r>
                      <a:r>
                        <a:rPr kumimoji="1" lang="en-US" altLang="ja-JP" sz="1800" dirty="0"/>
                        <a:t>4L</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ja-JP" dirty="0"/>
                        <a:t>3</a:t>
                      </a:r>
                      <a:r>
                        <a:rPr lang="ja-JP" altLang="en-US" dirty="0"/>
                        <a:t>～</a:t>
                      </a:r>
                      <a:r>
                        <a:rPr lang="en-US" altLang="ja-JP" dirty="0"/>
                        <a:t>4L</a:t>
                      </a:r>
                      <a:endParaRPr lang="ja-JP" altLang="en-US" dirty="0"/>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800" dirty="0"/>
                        <a:t>3</a:t>
                      </a:r>
                      <a:r>
                        <a:rPr kumimoji="1" lang="ja-JP" altLang="en-US" sz="1800" dirty="0"/>
                        <a:t>～</a:t>
                      </a:r>
                      <a:r>
                        <a:rPr kumimoji="1" lang="en-US" altLang="ja-JP" sz="1800" dirty="0"/>
                        <a:t>4L</a:t>
                      </a:r>
                      <a:endParaRPr kumimoji="1" lang="ja-JP" altLang="en-US" sz="1800" dirty="0"/>
                    </a:p>
                  </a:txBody>
                  <a:tcPr/>
                </a:tc>
                <a:extLst>
                  <a:ext uri="{0D108BD9-81ED-4DB2-BD59-A6C34878D82A}">
                    <a16:rowId xmlns:a16="http://schemas.microsoft.com/office/drawing/2014/main" val="528204383"/>
                  </a:ext>
                </a:extLst>
              </a:tr>
              <a:tr h="397664">
                <a:tc vMerge="1">
                  <a:txBody>
                    <a:bodyPr/>
                    <a:lstStyle/>
                    <a:p>
                      <a:endParaRPr kumimoji="1" lang="ja-JP" altLang="en-US" dirty="0"/>
                    </a:p>
                  </a:txBody>
                  <a:tcPr/>
                </a:tc>
                <a:tc>
                  <a:txBody>
                    <a:bodyPr/>
                    <a:lstStyle/>
                    <a:p>
                      <a:pPr algn="ctr"/>
                      <a:r>
                        <a:rPr kumimoji="1" lang="ja-JP" altLang="en-US" sz="2000" dirty="0"/>
                        <a:t>方法</a:t>
                      </a: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800" dirty="0"/>
                        <a:t>自力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ja-JP" altLang="en-US" dirty="0"/>
                        <a:t>自力</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800" dirty="0"/>
                        <a:t>ストマックチューブ</a:t>
                      </a:r>
                    </a:p>
                  </a:txBody>
                  <a:tcPr/>
                </a:tc>
                <a:extLst>
                  <a:ext uri="{0D108BD9-81ED-4DB2-BD59-A6C34878D82A}">
                    <a16:rowId xmlns:a16="http://schemas.microsoft.com/office/drawing/2014/main" val="484131201"/>
                  </a:ext>
                </a:extLst>
              </a:tr>
              <a:tr h="392216">
                <a:tc vMerge="1">
                  <a:txBody>
                    <a:bodyPr/>
                    <a:lstStyle/>
                    <a:p>
                      <a:endParaRPr kumimoji="1" lang="ja-JP" altLang="en-US" dirty="0"/>
                    </a:p>
                  </a:txBody>
                  <a:tcPr/>
                </a:tc>
                <a:tc>
                  <a:txBody>
                    <a:bodyPr/>
                    <a:lstStyle/>
                    <a:p>
                      <a:pPr algn="ctr"/>
                      <a:r>
                        <a:rPr kumimoji="1" lang="ja-JP" altLang="en-US" sz="2000" dirty="0"/>
                        <a:t>時間</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1800" dirty="0"/>
                        <a:t>出生後</a:t>
                      </a:r>
                      <a:r>
                        <a:rPr kumimoji="1" lang="en-US" altLang="ja-JP" sz="1800" dirty="0"/>
                        <a:t>6</a:t>
                      </a:r>
                      <a:r>
                        <a:rPr kumimoji="1" lang="ja-JP" altLang="en-US" sz="1800" dirty="0"/>
                        <a:t>時間以内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ja-JP" altLang="en-US" dirty="0"/>
                        <a:t>出生後</a:t>
                      </a:r>
                      <a:r>
                        <a:rPr lang="en-US" altLang="ja-JP" dirty="0"/>
                        <a:t>3</a:t>
                      </a:r>
                      <a:r>
                        <a:rPr lang="ja-JP" altLang="en-US" dirty="0"/>
                        <a:t>時間以内</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ja-JP" altLang="en-US" sz="1800" dirty="0"/>
                        <a:t>出生後</a:t>
                      </a:r>
                      <a:r>
                        <a:rPr kumimoji="1" lang="en-US" altLang="ja-JP" sz="1800" dirty="0"/>
                        <a:t>6</a:t>
                      </a:r>
                      <a:r>
                        <a:rPr kumimoji="1" lang="ja-JP" altLang="en-US" sz="1800" dirty="0"/>
                        <a:t>時間以内</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4887218"/>
                  </a:ext>
                </a:extLst>
              </a:tr>
              <a:tr h="397664">
                <a:tc rowSpan="4">
                  <a:txBody>
                    <a:bodyPr/>
                    <a:lstStyle/>
                    <a:p>
                      <a:pPr algn="ctr"/>
                      <a:r>
                        <a:rPr kumimoji="1" lang="ja-JP" altLang="en-US" sz="2000" dirty="0"/>
                        <a:t>初乳給与</a:t>
                      </a:r>
                      <a:r>
                        <a:rPr kumimoji="1" lang="en-US" altLang="ja-JP" sz="2000" dirty="0"/>
                        <a:t>2</a:t>
                      </a:r>
                      <a:r>
                        <a:rPr kumimoji="1" lang="ja-JP" altLang="en-US" sz="2000" dirty="0"/>
                        <a:t>回目</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ja-JP" altLang="en-US" sz="2000" dirty="0"/>
                        <a:t>質</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800" dirty="0"/>
                        <a:t>Brix</a:t>
                      </a:r>
                      <a:r>
                        <a:rPr kumimoji="1" lang="ja-JP" altLang="en-US" sz="1800" dirty="0"/>
                        <a:t>≧</a:t>
                      </a:r>
                      <a:r>
                        <a:rPr kumimoji="1" lang="en-US" altLang="ja-JP" sz="1800" dirty="0"/>
                        <a:t>18</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altLang="ja-JP" dirty="0"/>
                        <a:t>Brix20</a:t>
                      </a:r>
                      <a:r>
                        <a:rPr lang="ja-JP" altLang="en-US" dirty="0"/>
                        <a:t>前後</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800" dirty="0"/>
                        <a:t>Brix</a:t>
                      </a:r>
                      <a:r>
                        <a:rPr kumimoji="1" lang="ja-JP" altLang="en-US" sz="1800" dirty="0"/>
                        <a:t>≧</a:t>
                      </a:r>
                      <a:r>
                        <a:rPr kumimoji="1" lang="en-US" altLang="ja-JP" sz="1800" dirty="0"/>
                        <a:t>19</a:t>
                      </a:r>
                      <a:endParaRPr kumimoji="1" lang="ja-JP" altLang="en-US" sz="18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49239006"/>
                  </a:ext>
                </a:extLst>
              </a:tr>
              <a:tr h="397664">
                <a:tc vMerge="1">
                  <a:txBody>
                    <a:bodyPr/>
                    <a:lstStyle/>
                    <a:p>
                      <a:endParaRPr kumimoji="1" lang="ja-JP" altLang="en-US" dirty="0"/>
                    </a:p>
                  </a:txBody>
                  <a:tcPr/>
                </a:tc>
                <a:tc>
                  <a:txBody>
                    <a:bodyPr/>
                    <a:lstStyle/>
                    <a:p>
                      <a:pPr algn="ctr"/>
                      <a:r>
                        <a:rPr kumimoji="1" lang="ja-JP" altLang="en-US" sz="2000" dirty="0"/>
                        <a:t>量</a:t>
                      </a:r>
                    </a:p>
                  </a:txBody>
                  <a:tcPr>
                    <a:lnL w="12700" cmpd="sng">
                      <a:noFill/>
                    </a:lnL>
                    <a:lnR w="12700" cap="flat" cmpd="sng" algn="ctr">
                      <a:solidFill>
                        <a:schemeClr val="tx1"/>
                      </a:solidFill>
                      <a:prstDash val="solid"/>
                      <a:round/>
                      <a:headEnd type="none" w="med" len="med"/>
                      <a:tailEnd type="none" w="med" len="med"/>
                    </a:lnR>
                  </a:tcPr>
                </a:tc>
                <a:tc>
                  <a:txBody>
                    <a:bodyPr/>
                    <a:lstStyle/>
                    <a:p>
                      <a:pPr algn="ctr"/>
                      <a:r>
                        <a:rPr kumimoji="1" lang="en-US" altLang="ja-JP" sz="1800" dirty="0"/>
                        <a:t>1.5</a:t>
                      </a:r>
                      <a:r>
                        <a:rPr kumimoji="1" lang="ja-JP" altLang="en-US" sz="1800" dirty="0"/>
                        <a:t>～</a:t>
                      </a:r>
                      <a:r>
                        <a:rPr kumimoji="1" lang="en-US" altLang="ja-JP" sz="1800" dirty="0"/>
                        <a:t>2L</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ja-JP" dirty="0"/>
                        <a:t>2</a:t>
                      </a:r>
                      <a:r>
                        <a:rPr lang="ja-JP" altLang="en-US" dirty="0"/>
                        <a:t>～</a:t>
                      </a:r>
                      <a:r>
                        <a:rPr lang="en-US" altLang="ja-JP" dirty="0"/>
                        <a:t>3L</a:t>
                      </a:r>
                      <a:endParaRPr lang="ja-JP" altLang="en-US"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800" dirty="0"/>
                        <a:t>２</a:t>
                      </a:r>
                      <a:r>
                        <a:rPr kumimoji="1" lang="en-US" altLang="ja-JP" sz="1800" dirty="0"/>
                        <a:t>L(</a:t>
                      </a:r>
                      <a:r>
                        <a:rPr kumimoji="1" lang="ja-JP" altLang="en-US" sz="1800" dirty="0"/>
                        <a:t>固定</a:t>
                      </a:r>
                      <a:r>
                        <a:rPr kumimoji="1" lang="en-US" altLang="ja-JP" sz="1800" dirty="0"/>
                        <a:t>)</a:t>
                      </a:r>
                      <a:endParaRPr kumimoji="1" lang="ja-JP" altLang="en-US" sz="1800" dirty="0"/>
                    </a:p>
                  </a:txBody>
                  <a:tcPr/>
                </a:tc>
                <a:extLst>
                  <a:ext uri="{0D108BD9-81ED-4DB2-BD59-A6C34878D82A}">
                    <a16:rowId xmlns:a16="http://schemas.microsoft.com/office/drawing/2014/main" val="3215470379"/>
                  </a:ext>
                </a:extLst>
              </a:tr>
              <a:tr h="397664">
                <a:tc vMerge="1">
                  <a:txBody>
                    <a:bodyPr/>
                    <a:lstStyle/>
                    <a:p>
                      <a:endParaRPr kumimoji="1" lang="ja-JP" altLang="en-US" dirty="0"/>
                    </a:p>
                  </a:txBody>
                  <a:tcPr/>
                </a:tc>
                <a:tc>
                  <a:txBody>
                    <a:bodyPr/>
                    <a:lstStyle/>
                    <a:p>
                      <a:pPr algn="ctr"/>
                      <a:r>
                        <a:rPr kumimoji="1" lang="ja-JP" altLang="en-US" sz="2000" dirty="0"/>
                        <a:t>方法</a:t>
                      </a:r>
                    </a:p>
                  </a:txBody>
                  <a:tcPr>
                    <a:lnL w="12700" cmpd="sng">
                      <a:noFill/>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自力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ja-JP" altLang="en-US" dirty="0"/>
                        <a:t>自力</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ストマックチューブ</a:t>
                      </a:r>
                    </a:p>
                  </a:txBody>
                  <a:tcPr/>
                </a:tc>
                <a:extLst>
                  <a:ext uri="{0D108BD9-81ED-4DB2-BD59-A6C34878D82A}">
                    <a16:rowId xmlns:a16="http://schemas.microsoft.com/office/drawing/2014/main" val="203122599"/>
                  </a:ext>
                </a:extLst>
              </a:tr>
              <a:tr h="397664">
                <a:tc vMerge="1">
                  <a:txBody>
                    <a:bodyPr/>
                    <a:lstStyle/>
                    <a:p>
                      <a:endParaRPr kumimoji="1" lang="ja-JP" altLang="en-US" dirty="0"/>
                    </a:p>
                  </a:txBody>
                  <a:tcPr/>
                </a:tc>
                <a:tc>
                  <a:txBody>
                    <a:bodyPr/>
                    <a:lstStyle/>
                    <a:p>
                      <a:pPr algn="ctr"/>
                      <a:r>
                        <a:rPr kumimoji="1" lang="ja-JP" altLang="en-US" sz="2000" dirty="0"/>
                        <a:t>時間</a:t>
                      </a:r>
                    </a:p>
                  </a:txBody>
                  <a:tcPr>
                    <a:lnL w="12700" cmpd="sng">
                      <a:noFill/>
                    </a:lnL>
                    <a:lnR w="12700" cap="flat" cmpd="sng" algn="ctr">
                      <a:solidFill>
                        <a:schemeClr val="tx1"/>
                      </a:solidFill>
                      <a:prstDash val="solid"/>
                      <a:round/>
                      <a:headEnd type="none" w="med" len="med"/>
                      <a:tailEnd type="none" w="med" len="med"/>
                    </a:lnR>
                  </a:tcPr>
                </a:tc>
                <a:tc>
                  <a:txBody>
                    <a:bodyPr/>
                    <a:lstStyle/>
                    <a:p>
                      <a:pPr algn="ctr"/>
                      <a:r>
                        <a:rPr kumimoji="1" lang="ja-JP" altLang="en-US" sz="1800" dirty="0"/>
                        <a:t>出生後</a:t>
                      </a:r>
                      <a:r>
                        <a:rPr kumimoji="1" lang="en-US" altLang="ja-JP" sz="1800" dirty="0"/>
                        <a:t>24</a:t>
                      </a:r>
                      <a:r>
                        <a:rPr kumimoji="1" lang="ja-JP" altLang="en-US" sz="1800" dirty="0"/>
                        <a:t>時間以内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出生後</a:t>
                      </a:r>
                      <a:r>
                        <a:rPr kumimoji="1" lang="en-US" altLang="ja-JP" sz="1800" dirty="0"/>
                        <a:t>24</a:t>
                      </a:r>
                      <a:r>
                        <a:rPr kumimoji="1" lang="ja-JP" altLang="en-US" sz="1800" dirty="0"/>
                        <a:t>時間以内</a:t>
                      </a: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800" dirty="0"/>
                        <a:t>1</a:t>
                      </a:r>
                      <a:r>
                        <a:rPr kumimoji="1" lang="ja-JP" altLang="en-US" sz="1800" dirty="0"/>
                        <a:t>回目から</a:t>
                      </a:r>
                      <a:r>
                        <a:rPr kumimoji="1" lang="en-US" altLang="ja-JP" sz="1800" dirty="0"/>
                        <a:t>5</a:t>
                      </a:r>
                      <a:r>
                        <a:rPr kumimoji="1" lang="ja-JP" altLang="en-US" sz="1800" dirty="0"/>
                        <a:t>時間以降</a:t>
                      </a:r>
                    </a:p>
                  </a:txBody>
                  <a:tcPr/>
                </a:tc>
                <a:extLst>
                  <a:ext uri="{0D108BD9-81ED-4DB2-BD59-A6C34878D82A}">
                    <a16:rowId xmlns:a16="http://schemas.microsoft.com/office/drawing/2014/main" val="1059787894"/>
                  </a:ext>
                </a:extLst>
              </a:tr>
            </a:tbl>
          </a:graphicData>
        </a:graphic>
      </p:graphicFrame>
      <p:sp>
        <p:nvSpPr>
          <p:cNvPr id="5" name="テキスト ボックス 4">
            <a:extLst>
              <a:ext uri="{FF2B5EF4-FFF2-40B4-BE49-F238E27FC236}">
                <a16:creationId xmlns:a16="http://schemas.microsoft.com/office/drawing/2014/main" id="{D70C1B63-3E12-4406-9EA9-8592A14E7418}"/>
              </a:ext>
            </a:extLst>
          </p:cNvPr>
          <p:cNvSpPr txBox="1"/>
          <p:nvPr/>
        </p:nvSpPr>
        <p:spPr>
          <a:xfrm>
            <a:off x="838200" y="1690688"/>
            <a:ext cx="10999472" cy="830997"/>
          </a:xfrm>
          <a:prstGeom prst="rect">
            <a:avLst/>
          </a:prstGeom>
          <a:noFill/>
        </p:spPr>
        <p:txBody>
          <a:bodyPr wrap="square">
            <a:spAutoFit/>
          </a:bodyPr>
          <a:lstStyle/>
          <a:p>
            <a:pPr marL="342900" indent="-342900">
              <a:buFont typeface="Arial" panose="020B0604020202020204" pitchFamily="34" charset="0"/>
              <a:buChar char="•"/>
            </a:pPr>
            <a:r>
              <a:rPr lang="ja-JP" altLang="en-US" sz="2400" dirty="0"/>
              <a:t>供試牛：</a:t>
            </a:r>
            <a:r>
              <a:rPr lang="en-US" altLang="ja-JP" sz="2400" dirty="0"/>
              <a:t>26</a:t>
            </a:r>
            <a:r>
              <a:rPr lang="ja-JP" altLang="en-US" sz="2400" dirty="0"/>
              <a:t>頭　</a:t>
            </a:r>
            <a:endParaRPr lang="en-US" altLang="ja-JP" sz="2400" dirty="0"/>
          </a:p>
          <a:p>
            <a:pPr marL="0" indent="0">
              <a:buNone/>
            </a:pPr>
            <a:r>
              <a:rPr lang="ja-JP" altLang="en-US" sz="2400" dirty="0">
                <a:solidFill>
                  <a:schemeClr val="tx1">
                    <a:lumMod val="65000"/>
                    <a:lumOff val="35000"/>
                  </a:schemeClr>
                </a:solidFill>
              </a:rPr>
              <a:t>　</a:t>
            </a:r>
            <a:r>
              <a:rPr lang="en-US" altLang="ja-JP" sz="2400" dirty="0">
                <a:solidFill>
                  <a:schemeClr val="tx1">
                    <a:lumMod val="65000"/>
                    <a:lumOff val="35000"/>
                  </a:schemeClr>
                </a:solidFill>
              </a:rPr>
              <a:t>(</a:t>
            </a:r>
            <a:r>
              <a:rPr lang="ja-JP" altLang="en-US" sz="2400" dirty="0">
                <a:solidFill>
                  <a:schemeClr val="accent2"/>
                </a:solidFill>
              </a:rPr>
              <a:t>ホルスタイン種</a:t>
            </a:r>
            <a:r>
              <a:rPr lang="ja-JP" altLang="en-US" sz="2400" dirty="0"/>
              <a:t>：</a:t>
            </a:r>
            <a:r>
              <a:rPr lang="en-US" altLang="ja-JP" sz="2400" dirty="0"/>
              <a:t>9</a:t>
            </a:r>
            <a:r>
              <a:rPr lang="ja-JP" altLang="en-US" sz="2400" dirty="0"/>
              <a:t>頭　　</a:t>
            </a:r>
            <a:r>
              <a:rPr kumimoji="1" lang="en-US" altLang="ja-JP" sz="2400" dirty="0">
                <a:solidFill>
                  <a:schemeClr val="accent1"/>
                </a:solidFill>
              </a:rPr>
              <a:t>F1</a:t>
            </a:r>
            <a:r>
              <a:rPr kumimoji="1" lang="ja-JP" altLang="en-US" sz="2400" dirty="0"/>
              <a:t>：</a:t>
            </a:r>
            <a:r>
              <a:rPr kumimoji="1" lang="en-US" altLang="ja-JP" sz="2400" dirty="0"/>
              <a:t>13</a:t>
            </a:r>
            <a:r>
              <a:rPr kumimoji="1" lang="ja-JP" altLang="en-US" sz="2400" dirty="0"/>
              <a:t>頭</a:t>
            </a:r>
            <a:r>
              <a:rPr lang="ja-JP" altLang="en-US" sz="2400" dirty="0"/>
              <a:t>　　</a:t>
            </a:r>
            <a:r>
              <a:rPr kumimoji="1" lang="ja-JP" altLang="en-US" sz="2400" dirty="0">
                <a:solidFill>
                  <a:schemeClr val="bg2">
                    <a:lumMod val="50000"/>
                  </a:schemeClr>
                </a:solidFill>
              </a:rPr>
              <a:t>和牛</a:t>
            </a:r>
            <a:r>
              <a:rPr kumimoji="1" lang="ja-JP" altLang="en-US" sz="2400" dirty="0"/>
              <a:t>：</a:t>
            </a:r>
            <a:r>
              <a:rPr lang="en-US" altLang="ja-JP" sz="2400" dirty="0"/>
              <a:t>25</a:t>
            </a:r>
            <a:r>
              <a:rPr lang="ja-JP" altLang="en-US" sz="2400" dirty="0"/>
              <a:t>頭</a:t>
            </a:r>
            <a:r>
              <a:rPr lang="en-US" altLang="ja-JP" sz="2400" dirty="0"/>
              <a:t>)</a:t>
            </a:r>
            <a:endParaRPr kumimoji="1" lang="ja-JP" altLang="en-US" sz="2400" dirty="0"/>
          </a:p>
        </p:txBody>
      </p:sp>
    </p:spTree>
    <p:extLst>
      <p:ext uri="{BB962C8B-B14F-4D97-AF65-F5344CB8AC3E}">
        <p14:creationId xmlns:p14="http://schemas.microsoft.com/office/powerpoint/2010/main" val="604624557"/>
      </p:ext>
    </p:extLst>
  </p:cSld>
  <p:clrMapOvr>
    <a:masterClrMapping/>
  </p:clrMapOvr>
  <mc:AlternateContent xmlns:mc="http://schemas.openxmlformats.org/markup-compatibility/2006" xmlns:p14="http://schemas.microsoft.com/office/powerpoint/2010/main">
    <mc:Choice Requires="p14">
      <p:transition spd="slow" p14:dur="2000" advTm="35600"/>
    </mc:Choice>
    <mc:Fallback xmlns="">
      <p:transition spd="slow" advTm="356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8184" y="95425"/>
            <a:ext cx="8208912" cy="830997"/>
          </a:xfrm>
          <a:prstGeom prst="rect">
            <a:avLst/>
          </a:prstGeom>
          <a:noFill/>
        </p:spPr>
        <p:txBody>
          <a:bodyPr wrap="square" rtlCol="0">
            <a:spAutoFit/>
          </a:bodyPr>
          <a:lstStyle/>
          <a:p>
            <a:pPr algn="ctr"/>
            <a:r>
              <a:rPr lang="en-US" altLang="ja-JP" sz="2400" b="1" u="sng" dirty="0"/>
              <a:t>Radial Immunodiffusion Test For Bovine IgG</a:t>
            </a:r>
            <a:endParaRPr lang="en-US" altLang="ja-JP" sz="1050" b="1" dirty="0"/>
          </a:p>
          <a:p>
            <a:pPr algn="ctr"/>
            <a:r>
              <a:rPr lang="ja-JP" altLang="en-US" sz="2400" b="1" dirty="0"/>
              <a:t>放射免疫拡散法（</a:t>
            </a:r>
            <a:r>
              <a:rPr lang="en-US" altLang="ja-JP" sz="2400" b="1" dirty="0"/>
              <a:t>RID</a:t>
            </a:r>
            <a:r>
              <a:rPr lang="ja-JP" altLang="en-US" sz="2400" b="1" dirty="0"/>
              <a:t>）を用いた</a:t>
            </a:r>
            <a:r>
              <a:rPr lang="en-US" altLang="ja-JP" sz="2400" b="1" dirty="0"/>
              <a:t>IgG</a:t>
            </a:r>
            <a:r>
              <a:rPr lang="ja-JP" altLang="en-US" sz="2400" b="1" dirty="0"/>
              <a:t>濃度測定キット</a:t>
            </a:r>
          </a:p>
        </p:txBody>
      </p:sp>
      <p:sp>
        <p:nvSpPr>
          <p:cNvPr id="6" name="コンテンツ プレースホルダー 2">
            <a:extLst>
              <a:ext uri="{FF2B5EF4-FFF2-40B4-BE49-F238E27FC236}">
                <a16:creationId xmlns:a16="http://schemas.microsoft.com/office/drawing/2014/main" id="{C7530932-1ABE-486E-88D7-A90BD41237A6}"/>
              </a:ext>
            </a:extLst>
          </p:cNvPr>
          <p:cNvSpPr>
            <a:spLocks noGrp="1"/>
          </p:cNvSpPr>
          <p:nvPr>
            <p:ph idx="1"/>
          </p:nvPr>
        </p:nvSpPr>
        <p:spPr>
          <a:xfrm>
            <a:off x="-219367" y="1165614"/>
            <a:ext cx="10607040" cy="5674790"/>
          </a:xfrm>
        </p:spPr>
        <p:txBody>
          <a:bodyPr>
            <a:normAutofit/>
          </a:bodyPr>
          <a:lstStyle/>
          <a:p>
            <a:pPr marL="0" indent="0">
              <a:buNone/>
            </a:pPr>
            <a:r>
              <a:rPr lang="ja-JP" altLang="en-US" sz="2400" b="1" dirty="0"/>
              <a:t>                         ・ 標準液（</a:t>
            </a:r>
            <a:r>
              <a:rPr lang="en-US" altLang="ja-JP" sz="2400" b="1" dirty="0"/>
              <a:t>2803mg/dl, 1472mg/dl, 180mg/dl)	</a:t>
            </a:r>
            <a:endParaRPr lang="en-US" altLang="ja-JP" b="1" dirty="0"/>
          </a:p>
          <a:p>
            <a:pPr marL="0" indent="0">
              <a:buNone/>
            </a:pPr>
            <a:r>
              <a:rPr lang="ja-JP" altLang="en-US" b="1" dirty="0"/>
              <a:t>                     ・ </a:t>
            </a:r>
            <a:r>
              <a:rPr lang="ja-JP" altLang="en-US" sz="2400" b="1" dirty="0"/>
              <a:t>検体</a:t>
            </a:r>
            <a:r>
              <a:rPr lang="en-US" altLang="ja-JP" sz="2400" b="1" dirty="0"/>
              <a:t>(</a:t>
            </a:r>
            <a:r>
              <a:rPr lang="ja-JP" altLang="en-US" sz="2400" b="1" dirty="0"/>
              <a:t>血清：</a:t>
            </a:r>
            <a:r>
              <a:rPr lang="en-US" altLang="ja-JP" sz="2400" b="1" dirty="0"/>
              <a:t>3</a:t>
            </a:r>
            <a:r>
              <a:rPr lang="ja-JP" altLang="en-US" sz="2400" b="1" dirty="0"/>
              <a:t>倍希釈、初乳：</a:t>
            </a:r>
            <a:r>
              <a:rPr lang="en-US" altLang="ja-JP" sz="2400" b="1" dirty="0"/>
              <a:t>6</a:t>
            </a:r>
            <a:r>
              <a:rPr lang="ja-JP" altLang="en-US" sz="2400" b="1" dirty="0"/>
              <a:t>倍希釈</a:t>
            </a:r>
            <a:r>
              <a:rPr lang="en-US" altLang="ja-JP" sz="2400" b="1" dirty="0"/>
              <a:t>)</a:t>
            </a:r>
            <a:endParaRPr lang="ja-JP" altLang="en-US" sz="2400" b="1" dirty="0"/>
          </a:p>
        </p:txBody>
      </p:sp>
      <p:sp>
        <p:nvSpPr>
          <p:cNvPr id="7" name="右中かっこ 6">
            <a:extLst>
              <a:ext uri="{FF2B5EF4-FFF2-40B4-BE49-F238E27FC236}">
                <a16:creationId xmlns:a16="http://schemas.microsoft.com/office/drawing/2014/main" id="{ED06D36A-E92D-4F1D-9E19-5E2832BDB163}"/>
              </a:ext>
            </a:extLst>
          </p:cNvPr>
          <p:cNvSpPr/>
          <p:nvPr/>
        </p:nvSpPr>
        <p:spPr>
          <a:xfrm rot="10800000">
            <a:off x="1804328" y="1175543"/>
            <a:ext cx="288032" cy="792088"/>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8" name="テキスト ボックス 7">
            <a:extLst>
              <a:ext uri="{FF2B5EF4-FFF2-40B4-BE49-F238E27FC236}">
                <a16:creationId xmlns:a16="http://schemas.microsoft.com/office/drawing/2014/main" id="{8C9DE38E-5C85-4E6A-BC87-2C839D0E08C3}"/>
              </a:ext>
            </a:extLst>
          </p:cNvPr>
          <p:cNvSpPr txBox="1"/>
          <p:nvPr/>
        </p:nvSpPr>
        <p:spPr>
          <a:xfrm>
            <a:off x="27728" y="1135476"/>
            <a:ext cx="1984608" cy="830997"/>
          </a:xfrm>
          <a:prstGeom prst="rect">
            <a:avLst/>
          </a:prstGeom>
          <a:noFill/>
        </p:spPr>
        <p:txBody>
          <a:bodyPr wrap="square" rtlCol="0">
            <a:spAutoFit/>
          </a:bodyPr>
          <a:lstStyle/>
          <a:p>
            <a:pPr algn="ctr"/>
            <a:r>
              <a:rPr lang="ja-JP" altLang="en-US" sz="2400" dirty="0"/>
              <a:t>① </a:t>
            </a:r>
            <a:r>
              <a:rPr lang="en-US" altLang="ja-JP" sz="2400" dirty="0"/>
              <a:t>5μl/well </a:t>
            </a:r>
          </a:p>
          <a:p>
            <a:pPr algn="ctr"/>
            <a:r>
              <a:rPr lang="ja-JP" altLang="en-US" sz="2400" dirty="0"/>
              <a:t>滴下</a:t>
            </a:r>
          </a:p>
        </p:txBody>
      </p:sp>
      <p:sp>
        <p:nvSpPr>
          <p:cNvPr id="12" name="テキスト ボックス 11">
            <a:extLst>
              <a:ext uri="{FF2B5EF4-FFF2-40B4-BE49-F238E27FC236}">
                <a16:creationId xmlns:a16="http://schemas.microsoft.com/office/drawing/2014/main" id="{21CA705E-2C68-481B-AADE-B283C7BC4601}"/>
              </a:ext>
            </a:extLst>
          </p:cNvPr>
          <p:cNvSpPr txBox="1"/>
          <p:nvPr/>
        </p:nvSpPr>
        <p:spPr>
          <a:xfrm>
            <a:off x="81096" y="2618380"/>
            <a:ext cx="2501006" cy="461665"/>
          </a:xfrm>
          <a:prstGeom prst="rect">
            <a:avLst/>
          </a:prstGeom>
          <a:noFill/>
        </p:spPr>
        <p:txBody>
          <a:bodyPr wrap="none" rtlCol="0">
            <a:spAutoFit/>
          </a:bodyPr>
          <a:lstStyle/>
          <a:p>
            <a:pPr algn="ctr"/>
            <a:r>
              <a:rPr lang="ja-JP" altLang="en-US" sz="2400" dirty="0"/>
              <a:t>② 室温</a:t>
            </a:r>
            <a:r>
              <a:rPr lang="en-US" altLang="ja-JP" sz="2400" dirty="0"/>
              <a:t>, 24h</a:t>
            </a:r>
            <a:r>
              <a:rPr lang="ja-JP" altLang="en-US" sz="2400" dirty="0"/>
              <a:t>静置</a:t>
            </a:r>
          </a:p>
        </p:txBody>
      </p:sp>
      <p:sp>
        <p:nvSpPr>
          <p:cNvPr id="16" name="テキスト ボックス 15">
            <a:extLst>
              <a:ext uri="{FF2B5EF4-FFF2-40B4-BE49-F238E27FC236}">
                <a16:creationId xmlns:a16="http://schemas.microsoft.com/office/drawing/2014/main" id="{C21766BE-885D-44E5-A99E-6F7174BE8795}"/>
              </a:ext>
            </a:extLst>
          </p:cNvPr>
          <p:cNvSpPr txBox="1"/>
          <p:nvPr/>
        </p:nvSpPr>
        <p:spPr>
          <a:xfrm>
            <a:off x="-219367" y="3743350"/>
            <a:ext cx="4668624" cy="800219"/>
          </a:xfrm>
          <a:prstGeom prst="rect">
            <a:avLst/>
          </a:prstGeom>
          <a:noFill/>
        </p:spPr>
        <p:txBody>
          <a:bodyPr wrap="square" rtlCol="0">
            <a:spAutoFit/>
          </a:bodyPr>
          <a:lstStyle/>
          <a:p>
            <a:pPr algn="ctr"/>
            <a:r>
              <a:rPr lang="ja-JP" altLang="en-US" sz="2300" dirty="0"/>
              <a:t>③ 各</a:t>
            </a:r>
            <a:r>
              <a:rPr lang="en-US" altLang="ja-JP" sz="2300" dirty="0"/>
              <a:t>well</a:t>
            </a:r>
            <a:r>
              <a:rPr lang="ja-JP" altLang="en-US" sz="2300" dirty="0"/>
              <a:t>の沈降円直径を測定</a:t>
            </a:r>
            <a:endParaRPr lang="en-US" altLang="ja-JP" sz="2300" dirty="0"/>
          </a:p>
          <a:p>
            <a:pPr algn="ctr"/>
            <a:r>
              <a:rPr lang="ja-JP" altLang="en-US" sz="2300" dirty="0"/>
              <a:t>標準液にて検量線作成</a:t>
            </a:r>
            <a:endParaRPr lang="en-US" altLang="ja-JP" sz="2300" dirty="0"/>
          </a:p>
        </p:txBody>
      </p:sp>
      <p:sp>
        <p:nvSpPr>
          <p:cNvPr id="34" name="矢印: 右 33">
            <a:extLst>
              <a:ext uri="{FF2B5EF4-FFF2-40B4-BE49-F238E27FC236}">
                <a16:creationId xmlns:a16="http://schemas.microsoft.com/office/drawing/2014/main" id="{9E6A2AE1-E75C-414F-AB2A-4EE38A64E0BA}"/>
              </a:ext>
            </a:extLst>
          </p:cNvPr>
          <p:cNvSpPr/>
          <p:nvPr/>
        </p:nvSpPr>
        <p:spPr>
          <a:xfrm rot="5400000">
            <a:off x="771696" y="4631162"/>
            <a:ext cx="496668" cy="456487"/>
          </a:xfrm>
          <a:prstGeom prst="rightArrow">
            <a:avLst>
              <a:gd name="adj1" fmla="val 30771"/>
              <a:gd name="adj2" fmla="val 54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 name="テキスト ボックス 34">
            <a:extLst>
              <a:ext uri="{FF2B5EF4-FFF2-40B4-BE49-F238E27FC236}">
                <a16:creationId xmlns:a16="http://schemas.microsoft.com/office/drawing/2014/main" id="{A7807A46-408E-4C11-B8DD-8EA451853610}"/>
              </a:ext>
            </a:extLst>
          </p:cNvPr>
          <p:cNvSpPr txBox="1"/>
          <p:nvPr/>
        </p:nvSpPr>
        <p:spPr>
          <a:xfrm>
            <a:off x="81096" y="5183351"/>
            <a:ext cx="4727577" cy="461665"/>
          </a:xfrm>
          <a:prstGeom prst="rect">
            <a:avLst/>
          </a:prstGeom>
          <a:noFill/>
        </p:spPr>
        <p:txBody>
          <a:bodyPr wrap="none" rtlCol="0">
            <a:spAutoFit/>
          </a:bodyPr>
          <a:lstStyle/>
          <a:p>
            <a:pPr algn="ctr"/>
            <a:r>
              <a:rPr lang="ja-JP" altLang="en-US" sz="2400" b="1" dirty="0">
                <a:solidFill>
                  <a:srgbClr val="FF0000"/>
                </a:solidFill>
              </a:rPr>
              <a:t>④ 各検体の</a:t>
            </a:r>
            <a:r>
              <a:rPr lang="en-US" altLang="ja-JP" sz="2400" b="1" dirty="0">
                <a:solidFill>
                  <a:srgbClr val="FF0000"/>
                </a:solidFill>
              </a:rPr>
              <a:t>IgG</a:t>
            </a:r>
            <a:r>
              <a:rPr lang="ja-JP" altLang="en-US" sz="2400" b="1" dirty="0">
                <a:solidFill>
                  <a:srgbClr val="FF0000"/>
                </a:solidFill>
              </a:rPr>
              <a:t>濃度</a:t>
            </a:r>
            <a:r>
              <a:rPr lang="en-US" altLang="ja-JP" sz="2400" b="1" dirty="0">
                <a:solidFill>
                  <a:srgbClr val="FF0000"/>
                </a:solidFill>
              </a:rPr>
              <a:t>(</a:t>
            </a:r>
            <a:r>
              <a:rPr lang="ja-JP" altLang="en-US" sz="2400" b="1" dirty="0">
                <a:solidFill>
                  <a:srgbClr val="FF0000"/>
                </a:solidFill>
              </a:rPr>
              <a:t>ｘ軸</a:t>
            </a:r>
            <a:r>
              <a:rPr lang="en-US" altLang="ja-JP" sz="2400" b="1" dirty="0">
                <a:solidFill>
                  <a:srgbClr val="FF0000"/>
                </a:solidFill>
              </a:rPr>
              <a:t>)</a:t>
            </a:r>
            <a:r>
              <a:rPr lang="ja-JP" altLang="en-US" sz="2400" b="1" dirty="0">
                <a:solidFill>
                  <a:srgbClr val="FF0000"/>
                </a:solidFill>
              </a:rPr>
              <a:t>を推定</a:t>
            </a:r>
            <a:endParaRPr lang="en-US" altLang="ja-JP" sz="2400" b="1" dirty="0">
              <a:solidFill>
                <a:srgbClr val="FF0000"/>
              </a:solidFill>
            </a:endParaRPr>
          </a:p>
        </p:txBody>
      </p:sp>
      <p:grpSp>
        <p:nvGrpSpPr>
          <p:cNvPr id="11" name="グループ化 10">
            <a:extLst>
              <a:ext uri="{FF2B5EF4-FFF2-40B4-BE49-F238E27FC236}">
                <a16:creationId xmlns:a16="http://schemas.microsoft.com/office/drawing/2014/main" id="{78B5D45B-330C-476D-96D3-5F189E2DFE5A}"/>
              </a:ext>
            </a:extLst>
          </p:cNvPr>
          <p:cNvGrpSpPr/>
          <p:nvPr/>
        </p:nvGrpSpPr>
        <p:grpSpPr>
          <a:xfrm>
            <a:off x="4779715" y="2400546"/>
            <a:ext cx="6881574" cy="3989496"/>
            <a:chOff x="209795" y="2492814"/>
            <a:chExt cx="5889852" cy="3229001"/>
          </a:xfrm>
        </p:grpSpPr>
        <p:sp>
          <p:nvSpPr>
            <p:cNvPr id="46" name="テキスト ボックス 45"/>
            <p:cNvSpPr txBox="1"/>
            <p:nvPr/>
          </p:nvSpPr>
          <p:spPr>
            <a:xfrm>
              <a:off x="3483428" y="3492678"/>
              <a:ext cx="505267" cy="369332"/>
            </a:xfrm>
            <a:prstGeom prst="rect">
              <a:avLst/>
            </a:prstGeom>
            <a:noFill/>
          </p:spPr>
          <p:txBody>
            <a:bodyPr wrap="none" rtlCol="0">
              <a:spAutoFit/>
            </a:bodyPr>
            <a:lstStyle/>
            <a:p>
              <a:r>
                <a:rPr lang="en-US" altLang="ja-JP" b="1" dirty="0">
                  <a:ln w="3175">
                    <a:solidFill>
                      <a:schemeClr val="bg1">
                        <a:alpha val="0"/>
                      </a:schemeClr>
                    </a:solidFill>
                  </a:ln>
                  <a:solidFill>
                    <a:schemeClr val="bg1"/>
                  </a:solidFill>
                  <a:effectLst>
                    <a:outerShdw blurRad="50800" dir="5400000" sx="1000" sy="1000" algn="ctr" rotWithShape="0">
                      <a:srgbClr val="000000">
                        <a:alpha val="43137"/>
                      </a:srgbClr>
                    </a:outerShdw>
                  </a:effectLst>
                  <a:latin typeface="Arial" panose="020B0604020202020204" pitchFamily="34" charset="0"/>
                  <a:cs typeface="Arial" panose="020B0604020202020204" pitchFamily="34" charset="0"/>
                </a:rPr>
                <a:t>HE</a:t>
              </a:r>
              <a:endParaRPr lang="ja-JP" altLang="en-US" b="1" dirty="0">
                <a:ln w="3175">
                  <a:solidFill>
                    <a:schemeClr val="bg1">
                      <a:alpha val="0"/>
                    </a:schemeClr>
                  </a:solidFill>
                </a:ln>
                <a:solidFill>
                  <a:schemeClr val="bg1"/>
                </a:solidFill>
                <a:effectLst>
                  <a:outerShdw blurRad="50800" dir="5400000" sx="1000" sy="1000" algn="ctr" rotWithShape="0">
                    <a:srgbClr val="000000">
                      <a:alpha val="43137"/>
                    </a:srgbClr>
                  </a:outerShdw>
                </a:effectLst>
                <a:latin typeface="Arial" panose="020B0604020202020204" pitchFamily="34" charset="0"/>
                <a:cs typeface="Arial" panose="020B0604020202020204" pitchFamily="34" charset="0"/>
              </a:endParaRPr>
            </a:p>
          </p:txBody>
        </p:sp>
        <p:pic>
          <p:nvPicPr>
            <p:cNvPr id="2" name="図 1">
              <a:extLst>
                <a:ext uri="{FF2B5EF4-FFF2-40B4-BE49-F238E27FC236}">
                  <a16:creationId xmlns:a16="http://schemas.microsoft.com/office/drawing/2014/main" id="{3402A750-8E76-4CAA-9ADB-BB8361F2CAC2}"/>
                </a:ext>
              </a:extLst>
            </p:cNvPr>
            <p:cNvPicPr>
              <a:picLocks noChangeAspect="1"/>
            </p:cNvPicPr>
            <p:nvPr/>
          </p:nvPicPr>
          <p:blipFill rotWithShape="1">
            <a:blip r:embed="rId3"/>
            <a:srcRect l="1662" t="15146" r="2689" b="5248"/>
            <a:stretch/>
          </p:blipFill>
          <p:spPr>
            <a:xfrm>
              <a:off x="637243" y="2741401"/>
              <a:ext cx="5462404" cy="2584363"/>
            </a:xfrm>
            <a:prstGeom prst="rect">
              <a:avLst/>
            </a:prstGeom>
          </p:spPr>
        </p:pic>
        <p:sp>
          <p:nvSpPr>
            <p:cNvPr id="3" name="テキスト ボックス 2">
              <a:extLst>
                <a:ext uri="{FF2B5EF4-FFF2-40B4-BE49-F238E27FC236}">
                  <a16:creationId xmlns:a16="http://schemas.microsoft.com/office/drawing/2014/main" id="{AB0688B6-4730-42E0-A6AE-DC62CE3D5F95}"/>
                </a:ext>
              </a:extLst>
            </p:cNvPr>
            <p:cNvSpPr txBox="1"/>
            <p:nvPr/>
          </p:nvSpPr>
          <p:spPr>
            <a:xfrm rot="16200000">
              <a:off x="-1000926" y="3703535"/>
              <a:ext cx="2821551" cy="400110"/>
            </a:xfrm>
            <a:prstGeom prst="rect">
              <a:avLst/>
            </a:prstGeom>
            <a:noFill/>
          </p:spPr>
          <p:txBody>
            <a:bodyPr wrap="square" rtlCol="0">
              <a:spAutoFit/>
            </a:bodyPr>
            <a:lstStyle/>
            <a:p>
              <a:r>
                <a:rPr lang="ja-JP" altLang="en-US" dirty="0"/>
                <a:t>沈降円直径の</a:t>
              </a:r>
              <a:r>
                <a:rPr lang="en-US" altLang="ja-JP" sz="2000" dirty="0"/>
                <a:t>2</a:t>
              </a:r>
              <a:r>
                <a:rPr lang="ja-JP" altLang="en-US" dirty="0"/>
                <a:t>乗</a:t>
              </a:r>
              <a:r>
                <a:rPr lang="en-US" altLang="ja-JP" dirty="0"/>
                <a:t>(mm</a:t>
              </a:r>
              <a:r>
                <a:rPr lang="en-US" altLang="ja-JP" baseline="30000" dirty="0"/>
                <a:t>2</a:t>
              </a:r>
              <a:r>
                <a:rPr lang="en-US" altLang="ja-JP" dirty="0"/>
                <a:t>)</a:t>
              </a:r>
              <a:endParaRPr lang="ja-JP" altLang="en-US" dirty="0"/>
            </a:p>
          </p:txBody>
        </p:sp>
        <p:sp>
          <p:nvSpPr>
            <p:cNvPr id="4" name="テキスト ボックス 3">
              <a:extLst>
                <a:ext uri="{FF2B5EF4-FFF2-40B4-BE49-F238E27FC236}">
                  <a16:creationId xmlns:a16="http://schemas.microsoft.com/office/drawing/2014/main" id="{0599D8BE-11FA-4F56-80F0-BD02848BE1A4}"/>
                </a:ext>
              </a:extLst>
            </p:cNvPr>
            <p:cNvSpPr txBox="1"/>
            <p:nvPr/>
          </p:nvSpPr>
          <p:spPr>
            <a:xfrm>
              <a:off x="2469112" y="5352483"/>
              <a:ext cx="1819730" cy="369332"/>
            </a:xfrm>
            <a:prstGeom prst="rect">
              <a:avLst/>
            </a:prstGeom>
            <a:noFill/>
          </p:spPr>
          <p:txBody>
            <a:bodyPr wrap="square" rtlCol="0">
              <a:spAutoFit/>
            </a:bodyPr>
            <a:lstStyle/>
            <a:p>
              <a:r>
                <a:rPr lang="en-US" altLang="ja-JP" dirty="0"/>
                <a:t>IgG</a:t>
              </a:r>
              <a:r>
                <a:rPr lang="ja-JP" altLang="en-US" dirty="0"/>
                <a:t>濃度</a:t>
              </a:r>
              <a:r>
                <a:rPr lang="en-US" altLang="ja-JP" dirty="0"/>
                <a:t>(mg/dl)</a:t>
              </a:r>
              <a:endParaRPr lang="ja-JP" altLang="en-US" dirty="0"/>
            </a:p>
          </p:txBody>
        </p:sp>
        <p:sp>
          <p:nvSpPr>
            <p:cNvPr id="19" name="正方形/長方形 18">
              <a:extLst>
                <a:ext uri="{FF2B5EF4-FFF2-40B4-BE49-F238E27FC236}">
                  <a16:creationId xmlns:a16="http://schemas.microsoft.com/office/drawing/2014/main" id="{6B3617CD-E2CE-4804-915C-28D149037076}"/>
                </a:ext>
              </a:extLst>
            </p:cNvPr>
            <p:cNvSpPr/>
            <p:nvPr/>
          </p:nvSpPr>
          <p:spPr>
            <a:xfrm>
              <a:off x="4369984" y="2922382"/>
              <a:ext cx="720079" cy="1525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14" name="直線矢印コネクタ 13">
              <a:extLst>
                <a:ext uri="{FF2B5EF4-FFF2-40B4-BE49-F238E27FC236}">
                  <a16:creationId xmlns:a16="http://schemas.microsoft.com/office/drawing/2014/main" id="{33110301-46A0-4584-B054-BCA5FA269690}"/>
                </a:ext>
              </a:extLst>
            </p:cNvPr>
            <p:cNvCxnSpPr>
              <a:cxnSpLocks/>
            </p:cNvCxnSpPr>
            <p:nvPr/>
          </p:nvCxnSpPr>
          <p:spPr>
            <a:xfrm>
              <a:off x="915067" y="3409433"/>
              <a:ext cx="388843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14C64910-595F-4290-97A5-4F987A5474AF}"/>
                </a:ext>
              </a:extLst>
            </p:cNvPr>
            <p:cNvCxnSpPr>
              <a:cxnSpLocks/>
            </p:cNvCxnSpPr>
            <p:nvPr/>
          </p:nvCxnSpPr>
          <p:spPr>
            <a:xfrm>
              <a:off x="4841693" y="3458017"/>
              <a:ext cx="0" cy="15260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2C0D14BD-14AD-47E7-89D4-3B69D9F1C9FE}"/>
                </a:ext>
              </a:extLst>
            </p:cNvPr>
            <p:cNvSpPr txBox="1"/>
            <p:nvPr/>
          </p:nvSpPr>
          <p:spPr>
            <a:xfrm>
              <a:off x="4672416" y="3277244"/>
              <a:ext cx="338554" cy="276999"/>
            </a:xfrm>
            <a:prstGeom prst="rect">
              <a:avLst/>
            </a:prstGeom>
            <a:noFill/>
          </p:spPr>
          <p:txBody>
            <a:bodyPr wrap="none" rtlCol="0">
              <a:spAutoFit/>
            </a:bodyPr>
            <a:lstStyle/>
            <a:p>
              <a:r>
                <a:rPr lang="en-US" altLang="ja-JP" sz="1200" b="1" dirty="0">
                  <a:solidFill>
                    <a:srgbClr val="FF0000"/>
                  </a:solidFill>
                </a:rPr>
                <a:t>×</a:t>
              </a:r>
              <a:endParaRPr lang="ja-JP" altLang="en-US" sz="1200" b="1" dirty="0">
                <a:solidFill>
                  <a:srgbClr val="FF0000"/>
                </a:solidFill>
              </a:endParaRPr>
            </a:p>
          </p:txBody>
        </p:sp>
        <p:sp>
          <p:nvSpPr>
            <p:cNvPr id="31" name="テキスト ボックス 30">
              <a:extLst>
                <a:ext uri="{FF2B5EF4-FFF2-40B4-BE49-F238E27FC236}">
                  <a16:creationId xmlns:a16="http://schemas.microsoft.com/office/drawing/2014/main" id="{563A8136-F73A-4FFC-8401-E8608111F23F}"/>
                </a:ext>
              </a:extLst>
            </p:cNvPr>
            <p:cNvSpPr txBox="1"/>
            <p:nvPr/>
          </p:nvSpPr>
          <p:spPr>
            <a:xfrm>
              <a:off x="4673869" y="5066564"/>
              <a:ext cx="338554" cy="276999"/>
            </a:xfrm>
            <a:prstGeom prst="rect">
              <a:avLst/>
            </a:prstGeom>
            <a:noFill/>
          </p:spPr>
          <p:txBody>
            <a:bodyPr wrap="none" rtlCol="0">
              <a:spAutoFit/>
            </a:bodyPr>
            <a:lstStyle/>
            <a:p>
              <a:r>
                <a:rPr lang="ja-JP" altLang="en-US" sz="1200" b="1" dirty="0">
                  <a:solidFill>
                    <a:srgbClr val="FF0000"/>
                  </a:solidFill>
                </a:rPr>
                <a:t>★</a:t>
              </a:r>
            </a:p>
          </p:txBody>
        </p:sp>
        <p:sp>
          <p:nvSpPr>
            <p:cNvPr id="33" name="正方形/長方形 32">
              <a:extLst>
                <a:ext uri="{FF2B5EF4-FFF2-40B4-BE49-F238E27FC236}">
                  <a16:creationId xmlns:a16="http://schemas.microsoft.com/office/drawing/2014/main" id="{5B3168E5-0154-498F-A33D-EBD9957BE1F5}"/>
                </a:ext>
              </a:extLst>
            </p:cNvPr>
            <p:cNvSpPr/>
            <p:nvPr/>
          </p:nvSpPr>
          <p:spPr>
            <a:xfrm>
              <a:off x="5090063" y="2940180"/>
              <a:ext cx="288032" cy="1525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E1E9E645-958B-481E-BCC4-19EC24B4414D}"/>
                    </a:ext>
                  </a:extLst>
                </p:cNvPr>
                <p:cNvSpPr txBox="1"/>
                <p:nvPr/>
              </p:nvSpPr>
              <p:spPr>
                <a:xfrm>
                  <a:off x="2189671" y="2883417"/>
                  <a:ext cx="2457469" cy="369332"/>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i="1" u="sng">
                            <a:latin typeface="Cambria Math" panose="02040503050406030204" pitchFamily="18" charset="0"/>
                          </a:rPr>
                          <m:t>𝑦</m:t>
                        </m:r>
                        <m:r>
                          <a:rPr lang="en-US" altLang="ja-JP" i="1" u="sng">
                            <a:latin typeface="Cambria Math" panose="02040503050406030204" pitchFamily="18" charset="0"/>
                          </a:rPr>
                          <m:t>=0.0193</m:t>
                        </m:r>
                        <m:r>
                          <a:rPr lang="en-US" altLang="ja-JP" i="1" u="sng">
                            <a:latin typeface="Cambria Math" panose="02040503050406030204" pitchFamily="18" charset="0"/>
                          </a:rPr>
                          <m:t>𝑥</m:t>
                        </m:r>
                        <m:r>
                          <a:rPr lang="en-US" altLang="ja-JP" i="1" u="sng">
                            <a:latin typeface="Cambria Math" panose="02040503050406030204" pitchFamily="18" charset="0"/>
                          </a:rPr>
                          <m:t>+15.051</m:t>
                        </m:r>
                      </m:oMath>
                    </m:oMathPara>
                  </a14:m>
                  <a:endParaRPr lang="en-US" altLang="ja-JP" u="sng" dirty="0"/>
                </a:p>
              </p:txBody>
            </p:sp>
          </mc:Choice>
          <mc:Fallback xmlns="">
            <p:sp>
              <p:nvSpPr>
                <p:cNvPr id="10" name="テキスト ボックス 9">
                  <a:extLst>
                    <a:ext uri="{FF2B5EF4-FFF2-40B4-BE49-F238E27FC236}">
                      <a16:creationId xmlns:a16="http://schemas.microsoft.com/office/drawing/2014/main" id="{E1E9E645-958B-481E-BCC4-19EC24B4414D}"/>
                    </a:ext>
                  </a:extLst>
                </p:cNvPr>
                <p:cNvSpPr txBox="1">
                  <a:spLocks noRot="1" noChangeAspect="1" noMove="1" noResize="1" noEditPoints="1" noAdjustHandles="1" noChangeArrowheads="1" noChangeShapeType="1" noTextEdit="1"/>
                </p:cNvSpPr>
                <p:nvPr/>
              </p:nvSpPr>
              <p:spPr>
                <a:xfrm>
                  <a:off x="2189671" y="2883417"/>
                  <a:ext cx="2457469" cy="369332"/>
                </a:xfrm>
                <a:prstGeom prst="rect">
                  <a:avLst/>
                </a:prstGeom>
                <a:blipFill>
                  <a:blip r:embed="rId6"/>
                  <a:stretch>
                    <a:fillRect b="-6667"/>
                  </a:stretch>
                </a:blipFill>
              </p:spPr>
              <p:txBody>
                <a:bodyPr/>
                <a:lstStyle/>
                <a:p>
                  <a:r>
                    <a:rPr lang="ja-JP" altLang="en-US">
                      <a:noFill/>
                    </a:rPr>
                    <a:t> </a:t>
                  </a:r>
                </a:p>
              </p:txBody>
            </p:sp>
          </mc:Fallback>
        </mc:AlternateContent>
      </p:grpSp>
      <p:pic>
        <p:nvPicPr>
          <p:cNvPr id="27" name="図 26">
            <a:extLst>
              <a:ext uri="{FF2B5EF4-FFF2-40B4-BE49-F238E27FC236}">
                <a16:creationId xmlns:a16="http://schemas.microsoft.com/office/drawing/2014/main" id="{B7BA1FA6-EE8C-4CD3-8585-98B3D4977DE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6375" t="4883" r="17713" b="9576"/>
          <a:stretch/>
        </p:blipFill>
        <p:spPr>
          <a:xfrm>
            <a:off x="9885995" y="-6367"/>
            <a:ext cx="2306005" cy="2336737"/>
          </a:xfrm>
          <a:prstGeom prst="rect">
            <a:avLst/>
          </a:prstGeom>
        </p:spPr>
      </p:pic>
      <p:sp>
        <p:nvSpPr>
          <p:cNvPr id="29" name="テキスト ボックス 28">
            <a:extLst>
              <a:ext uri="{FF2B5EF4-FFF2-40B4-BE49-F238E27FC236}">
                <a16:creationId xmlns:a16="http://schemas.microsoft.com/office/drawing/2014/main" id="{B3628B86-ECA8-4BFE-8146-BB49C8E76E68}"/>
              </a:ext>
            </a:extLst>
          </p:cNvPr>
          <p:cNvSpPr txBox="1"/>
          <p:nvPr/>
        </p:nvSpPr>
        <p:spPr>
          <a:xfrm>
            <a:off x="9675995" y="2350499"/>
            <a:ext cx="2784323" cy="338554"/>
          </a:xfrm>
          <a:prstGeom prst="rect">
            <a:avLst/>
          </a:prstGeom>
          <a:noFill/>
        </p:spPr>
        <p:txBody>
          <a:bodyPr wrap="square">
            <a:spAutoFit/>
          </a:bodyPr>
          <a:lstStyle/>
          <a:p>
            <a:r>
              <a:rPr lang="ja-JP" altLang="en-US" sz="1600" dirty="0">
                <a:solidFill>
                  <a:schemeClr val="tx1"/>
                </a:solidFill>
              </a:rPr>
              <a:t>（</a:t>
            </a:r>
            <a:r>
              <a:rPr lang="en-US" altLang="ja-JP" sz="1600" dirty="0">
                <a:solidFill>
                  <a:schemeClr val="tx1"/>
                </a:solidFill>
              </a:rPr>
              <a:t>Triple J Farms</a:t>
            </a:r>
            <a:r>
              <a:rPr lang="ja-JP" altLang="en-US" sz="1600" dirty="0">
                <a:solidFill>
                  <a:schemeClr val="tx1"/>
                </a:solidFill>
              </a:rPr>
              <a:t>社、</a:t>
            </a:r>
            <a:r>
              <a:rPr lang="en-US" altLang="ja-JP" sz="1600" dirty="0"/>
              <a:t>U.S.</a:t>
            </a:r>
            <a:r>
              <a:rPr lang="ja-JP" altLang="en-US" sz="1600" dirty="0">
                <a:solidFill>
                  <a:schemeClr val="tx1"/>
                </a:solidFill>
              </a:rPr>
              <a:t>）　 　</a:t>
            </a:r>
            <a:endParaRPr lang="ja-JP" altLang="en-US" sz="1600" dirty="0"/>
          </a:p>
        </p:txBody>
      </p:sp>
      <p:sp>
        <p:nvSpPr>
          <p:cNvPr id="37" name="矢印: 右 36">
            <a:extLst>
              <a:ext uri="{FF2B5EF4-FFF2-40B4-BE49-F238E27FC236}">
                <a16:creationId xmlns:a16="http://schemas.microsoft.com/office/drawing/2014/main" id="{D91029F3-2431-4969-BFCA-492AA47A7A4A}"/>
              </a:ext>
            </a:extLst>
          </p:cNvPr>
          <p:cNvSpPr/>
          <p:nvPr/>
        </p:nvSpPr>
        <p:spPr>
          <a:xfrm rot="5400000">
            <a:off x="771697" y="2064183"/>
            <a:ext cx="496668" cy="456487"/>
          </a:xfrm>
          <a:prstGeom prst="rightArrow">
            <a:avLst>
              <a:gd name="adj1" fmla="val 30771"/>
              <a:gd name="adj2" fmla="val 54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矢印: 右 37">
            <a:extLst>
              <a:ext uri="{FF2B5EF4-FFF2-40B4-BE49-F238E27FC236}">
                <a16:creationId xmlns:a16="http://schemas.microsoft.com/office/drawing/2014/main" id="{54D07B05-881F-4165-8910-02E5E57604BB}"/>
              </a:ext>
            </a:extLst>
          </p:cNvPr>
          <p:cNvSpPr/>
          <p:nvPr/>
        </p:nvSpPr>
        <p:spPr>
          <a:xfrm rot="5400000">
            <a:off x="771696" y="3176939"/>
            <a:ext cx="496668" cy="456487"/>
          </a:xfrm>
          <a:prstGeom prst="rightArrow">
            <a:avLst>
              <a:gd name="adj1" fmla="val 30771"/>
              <a:gd name="adj2" fmla="val 54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矢印: 右 25">
            <a:extLst>
              <a:ext uri="{FF2B5EF4-FFF2-40B4-BE49-F238E27FC236}">
                <a16:creationId xmlns:a16="http://schemas.microsoft.com/office/drawing/2014/main" id="{0A388523-55F1-4782-A257-F93CB40E2142}"/>
              </a:ext>
            </a:extLst>
          </p:cNvPr>
          <p:cNvSpPr/>
          <p:nvPr/>
        </p:nvSpPr>
        <p:spPr>
          <a:xfrm rot="5400000">
            <a:off x="771696" y="5735641"/>
            <a:ext cx="496668" cy="456487"/>
          </a:xfrm>
          <a:prstGeom prst="rightArrow">
            <a:avLst>
              <a:gd name="adj1" fmla="val 30771"/>
              <a:gd name="adj2" fmla="val 54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テキスト ボックス 27">
            <a:extLst>
              <a:ext uri="{FF2B5EF4-FFF2-40B4-BE49-F238E27FC236}">
                <a16:creationId xmlns:a16="http://schemas.microsoft.com/office/drawing/2014/main" id="{3CD85138-4FA7-4D3E-8618-F700588F771A}"/>
              </a:ext>
            </a:extLst>
          </p:cNvPr>
          <p:cNvSpPr txBox="1"/>
          <p:nvPr/>
        </p:nvSpPr>
        <p:spPr>
          <a:xfrm>
            <a:off x="81096" y="6300910"/>
            <a:ext cx="2095445" cy="461665"/>
          </a:xfrm>
          <a:prstGeom prst="rect">
            <a:avLst/>
          </a:prstGeom>
          <a:noFill/>
        </p:spPr>
        <p:txBody>
          <a:bodyPr wrap="none" rtlCol="0">
            <a:spAutoFit/>
          </a:bodyPr>
          <a:lstStyle/>
          <a:p>
            <a:pPr algn="ctr"/>
            <a:r>
              <a:rPr lang="ja-JP" altLang="en-US" sz="2400" dirty="0"/>
              <a:t>⑤ </a:t>
            </a:r>
            <a:r>
              <a:rPr lang="en-US" altLang="ja-JP" sz="2400" dirty="0"/>
              <a:t>AEA</a:t>
            </a:r>
            <a:r>
              <a:rPr lang="ja-JP" altLang="en-US" sz="2400" dirty="0"/>
              <a:t>の算出</a:t>
            </a:r>
          </a:p>
        </p:txBody>
      </p:sp>
    </p:spTree>
    <p:extLst>
      <p:ext uri="{BB962C8B-B14F-4D97-AF65-F5344CB8AC3E}">
        <p14:creationId xmlns:p14="http://schemas.microsoft.com/office/powerpoint/2010/main" val="632047120"/>
      </p:ext>
    </p:extLst>
  </p:cSld>
  <p:clrMapOvr>
    <a:masterClrMapping/>
  </p:clrMapOvr>
  <mc:AlternateContent xmlns:mc="http://schemas.openxmlformats.org/markup-compatibility/2006" xmlns:p14="http://schemas.microsoft.com/office/powerpoint/2010/main">
    <mc:Choice Requires="p14">
      <p:transition spd="slow" p14:dur="2000" advTm="24867"/>
    </mc:Choice>
    <mc:Fallback xmlns="">
      <p:transition spd="slow" advTm="2486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0C164-5C01-4F28-BC15-B05C9E723549}"/>
              </a:ext>
            </a:extLst>
          </p:cNvPr>
          <p:cNvSpPr>
            <a:spLocks noGrp="1"/>
          </p:cNvSpPr>
          <p:nvPr>
            <p:ph type="title"/>
          </p:nvPr>
        </p:nvSpPr>
        <p:spPr/>
        <p:txBody>
          <a:bodyPr/>
          <a:lstStyle/>
          <a:p>
            <a:r>
              <a:rPr kumimoji="1" lang="ja-JP" altLang="en-US" dirty="0"/>
              <a:t>結果</a:t>
            </a:r>
          </a:p>
        </p:txBody>
      </p:sp>
      <p:sp>
        <p:nvSpPr>
          <p:cNvPr id="3" name="コンテンツ プレースホルダー 2">
            <a:extLst>
              <a:ext uri="{FF2B5EF4-FFF2-40B4-BE49-F238E27FC236}">
                <a16:creationId xmlns:a16="http://schemas.microsoft.com/office/drawing/2014/main" id="{D00D54C5-44F1-4680-9F9C-6978D9E02525}"/>
              </a:ext>
            </a:extLst>
          </p:cNvPr>
          <p:cNvSpPr>
            <a:spLocks noGrp="1"/>
          </p:cNvSpPr>
          <p:nvPr>
            <p:ph idx="1"/>
          </p:nvPr>
        </p:nvSpPr>
        <p:spPr/>
        <p:txBody>
          <a:bodyPr>
            <a:normAutofit/>
          </a:bodyPr>
          <a:lstStyle/>
          <a:p>
            <a:r>
              <a:rPr lang="ja-JP" altLang="en-US" dirty="0"/>
              <a:t>種による差は認められない</a:t>
            </a:r>
            <a:endParaRPr lang="en-US" altLang="ja-JP" dirty="0"/>
          </a:p>
          <a:p>
            <a:pPr marL="0" indent="0">
              <a:buNone/>
            </a:pPr>
            <a:endParaRPr lang="en-US" altLang="ja-JP" dirty="0"/>
          </a:p>
          <a:p>
            <a:pPr marL="0" indent="0">
              <a:buNone/>
            </a:pPr>
            <a:endParaRPr lang="en-US" altLang="ja-JP" dirty="0"/>
          </a:p>
          <a:p>
            <a:r>
              <a:rPr kumimoji="1" lang="ja-JP" altLang="en-US" dirty="0"/>
              <a:t>出生後</a:t>
            </a:r>
            <a:r>
              <a:rPr kumimoji="1" lang="en-US" altLang="ja-JP" dirty="0"/>
              <a:t>6</a:t>
            </a:r>
            <a:r>
              <a:rPr kumimoji="1" lang="ja-JP" altLang="en-US" dirty="0"/>
              <a:t>時間以内とそれ以上での</a:t>
            </a:r>
            <a:endParaRPr kumimoji="1" lang="en-US" altLang="ja-JP" dirty="0"/>
          </a:p>
          <a:p>
            <a:pPr marL="0" indent="0">
              <a:buNone/>
            </a:pPr>
            <a:r>
              <a:rPr lang="ja-JP" altLang="en-US" dirty="0"/>
              <a:t>  </a:t>
            </a:r>
            <a:r>
              <a:rPr kumimoji="1" lang="ja-JP" altLang="en-US" dirty="0"/>
              <a:t>初乳給与による</a:t>
            </a:r>
            <a:r>
              <a:rPr kumimoji="1" lang="en-US" altLang="ja-JP" dirty="0"/>
              <a:t>AEA</a:t>
            </a:r>
            <a:r>
              <a:rPr kumimoji="1" lang="ja-JP" altLang="en-US" dirty="0"/>
              <a:t>の差は</a:t>
            </a:r>
            <a:endParaRPr kumimoji="1" lang="en-US" altLang="ja-JP" dirty="0"/>
          </a:p>
          <a:p>
            <a:pPr marL="0" indent="0">
              <a:buNone/>
            </a:pPr>
            <a:r>
              <a:rPr kumimoji="1" lang="ja-JP" altLang="en-US" dirty="0"/>
              <a:t>  </a:t>
            </a:r>
            <a:r>
              <a:rPr kumimoji="1" lang="en-US" altLang="ja-JP" dirty="0"/>
              <a:t>6</a:t>
            </a:r>
            <a:r>
              <a:rPr kumimoji="1" lang="ja-JP" altLang="en-US" dirty="0"/>
              <a:t>時間以内での給与で</a:t>
            </a:r>
            <a:r>
              <a:rPr kumimoji="1" lang="en-US" altLang="ja-JP" dirty="0"/>
              <a:t>AEA</a:t>
            </a:r>
            <a:r>
              <a:rPr kumimoji="1" lang="ja-JP" altLang="en-US" dirty="0"/>
              <a:t>が</a:t>
            </a:r>
            <a:endParaRPr kumimoji="1" lang="en-US" altLang="ja-JP" dirty="0"/>
          </a:p>
          <a:p>
            <a:pPr marL="0" indent="0">
              <a:buNone/>
            </a:pPr>
            <a:r>
              <a:rPr kumimoji="1" lang="ja-JP" altLang="en-US" dirty="0"/>
              <a:t>  高くなる</a:t>
            </a:r>
          </a:p>
          <a:p>
            <a:pPr marL="0" indent="0">
              <a:buNone/>
            </a:pPr>
            <a:endParaRPr lang="en-US" altLang="ja-JP" dirty="0"/>
          </a:p>
          <a:p>
            <a:endParaRPr kumimoji="1" lang="en-US" altLang="ja-JP" dirty="0"/>
          </a:p>
        </p:txBody>
      </p:sp>
      <p:graphicFrame>
        <p:nvGraphicFramePr>
          <p:cNvPr id="12" name="グラフ 11">
            <a:extLst>
              <a:ext uri="{FF2B5EF4-FFF2-40B4-BE49-F238E27FC236}">
                <a16:creationId xmlns:a16="http://schemas.microsoft.com/office/drawing/2014/main" id="{2C83C9F8-28C6-4E1B-ADAC-2374765CCE29}"/>
              </a:ext>
            </a:extLst>
          </p:cNvPr>
          <p:cNvGraphicFramePr/>
          <p:nvPr>
            <p:extLst>
              <p:ext uri="{D42A27DB-BD31-4B8C-83A1-F6EECF244321}">
                <p14:modId xmlns:p14="http://schemas.microsoft.com/office/powerpoint/2010/main" val="4047010536"/>
              </p:ext>
            </p:extLst>
          </p:nvPr>
        </p:nvGraphicFramePr>
        <p:xfrm>
          <a:off x="6772184" y="3601728"/>
          <a:ext cx="5341303" cy="3328671"/>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cx1="http://schemas.microsoft.com/office/drawing/2015/9/8/chartex">
        <mc:Choice Requires="cx1">
          <p:graphicFrame>
            <p:nvGraphicFramePr>
              <p:cNvPr id="6" name="グラフ 5">
                <a:extLst>
                  <a:ext uri="{FF2B5EF4-FFF2-40B4-BE49-F238E27FC236}">
                    <a16:creationId xmlns:a16="http://schemas.microsoft.com/office/drawing/2014/main" id="{1217ACEB-C107-4B9E-86C1-DDB966B597E2}"/>
                  </a:ext>
                </a:extLst>
              </p:cNvPr>
              <p:cNvGraphicFramePr/>
              <p:nvPr>
                <p:extLst>
                  <p:ext uri="{D42A27DB-BD31-4B8C-83A1-F6EECF244321}">
                    <p14:modId xmlns:p14="http://schemas.microsoft.com/office/powerpoint/2010/main" val="3040753900"/>
                  </p:ext>
                </p:extLst>
              </p:nvPr>
            </p:nvGraphicFramePr>
            <p:xfrm>
              <a:off x="6677369" y="-35987"/>
              <a:ext cx="5436118" cy="3464987"/>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6" name="グラフ 5">
                <a:extLst>
                  <a:ext uri="{FF2B5EF4-FFF2-40B4-BE49-F238E27FC236}">
                    <a16:creationId xmlns:a16="http://schemas.microsoft.com/office/drawing/2014/main" id="{1217ACEB-C107-4B9E-86C1-DDB966B597E2}"/>
                  </a:ext>
                </a:extLst>
              </p:cNvPr>
              <p:cNvPicPr>
                <a:picLocks noGrp="1" noRot="1" noChangeAspect="1" noMove="1" noResize="1" noEditPoints="1" noAdjustHandles="1" noChangeArrowheads="1" noChangeShapeType="1"/>
              </p:cNvPicPr>
              <p:nvPr/>
            </p:nvPicPr>
            <p:blipFill>
              <a:blip r:embed="rId7"/>
              <a:stretch>
                <a:fillRect/>
              </a:stretch>
            </p:blipFill>
            <p:spPr>
              <a:xfrm>
                <a:off x="6677369" y="-35987"/>
                <a:ext cx="5436118" cy="3464987"/>
              </a:xfrm>
              <a:prstGeom prst="rect">
                <a:avLst/>
              </a:prstGeom>
            </p:spPr>
          </p:pic>
        </mc:Fallback>
      </mc:AlternateContent>
    </p:spTree>
    <p:extLst>
      <p:ext uri="{BB962C8B-B14F-4D97-AF65-F5344CB8AC3E}">
        <p14:creationId xmlns:p14="http://schemas.microsoft.com/office/powerpoint/2010/main" val="1935942881"/>
      </p:ext>
    </p:extLst>
  </p:cSld>
  <p:clrMapOvr>
    <a:masterClrMapping/>
  </p:clrMapOvr>
  <mc:AlternateContent xmlns:mc="http://schemas.openxmlformats.org/markup-compatibility/2006" xmlns:p14="http://schemas.microsoft.com/office/powerpoint/2010/main">
    <mc:Choice Requires="p14">
      <p:transition spd="slow" p14:dur="2000" advTm="26202"/>
    </mc:Choice>
    <mc:Fallback xmlns="">
      <p:transition spd="slow" advTm="2620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92BF09-A394-4543-9A68-1B57285343BE}"/>
              </a:ext>
            </a:extLst>
          </p:cNvPr>
          <p:cNvSpPr>
            <a:spLocks noGrp="1"/>
          </p:cNvSpPr>
          <p:nvPr>
            <p:ph type="title"/>
          </p:nvPr>
        </p:nvSpPr>
        <p:spPr/>
        <p:txBody>
          <a:bodyPr/>
          <a:lstStyle/>
          <a:p>
            <a:r>
              <a:rPr kumimoji="1" lang="ja-JP" altLang="en-US" dirty="0"/>
              <a:t>結果</a:t>
            </a:r>
          </a:p>
        </p:txBody>
      </p:sp>
      <p:sp>
        <p:nvSpPr>
          <p:cNvPr id="3" name="コンテンツ プレースホルダー 2">
            <a:extLst>
              <a:ext uri="{FF2B5EF4-FFF2-40B4-BE49-F238E27FC236}">
                <a16:creationId xmlns:a16="http://schemas.microsoft.com/office/drawing/2014/main" id="{8B88A8BC-E27E-4A3A-A53A-A16EAD88D6A8}"/>
              </a:ext>
            </a:extLst>
          </p:cNvPr>
          <p:cNvSpPr>
            <a:spLocks noGrp="1"/>
          </p:cNvSpPr>
          <p:nvPr>
            <p:ph idx="1"/>
          </p:nvPr>
        </p:nvSpPr>
        <p:spPr/>
        <p:txBody>
          <a:bodyPr/>
          <a:lstStyle/>
          <a:p>
            <a:r>
              <a:rPr kumimoji="1" lang="ja-JP" altLang="en-US" dirty="0"/>
              <a:t>ストマックチューブを用いた場合</a:t>
            </a:r>
            <a:endParaRPr kumimoji="1" lang="en-US" altLang="ja-JP" dirty="0"/>
          </a:p>
          <a:p>
            <a:pPr marL="0" indent="0">
              <a:buNone/>
            </a:pPr>
            <a:r>
              <a:rPr kumimoji="1" lang="ja-JP" altLang="en-US" dirty="0"/>
              <a:t>  </a:t>
            </a:r>
            <a:r>
              <a:rPr kumimoji="1" lang="en-US" altLang="ja-JP" dirty="0"/>
              <a:t>AEA</a:t>
            </a:r>
            <a:r>
              <a:rPr kumimoji="1" lang="ja-JP" altLang="en-US" dirty="0"/>
              <a:t>が低くなる</a:t>
            </a:r>
            <a:endParaRPr kumimoji="1" lang="en-US" altLang="ja-JP" dirty="0"/>
          </a:p>
          <a:p>
            <a:pPr marL="0" indent="0">
              <a:buNone/>
            </a:pPr>
            <a:endParaRPr lang="en-US" altLang="ja-JP" dirty="0"/>
          </a:p>
          <a:p>
            <a:pPr marL="0" indent="0">
              <a:buNone/>
            </a:pPr>
            <a:endParaRPr kumimoji="1" lang="en-US" altLang="ja-JP" dirty="0"/>
          </a:p>
          <a:p>
            <a:r>
              <a:rPr lang="ja-JP" altLang="en-US" dirty="0"/>
              <a:t>和牛の</a:t>
            </a:r>
            <a:r>
              <a:rPr lang="en-US" altLang="ja-JP" dirty="0"/>
              <a:t>AEA</a:t>
            </a:r>
            <a:r>
              <a:rPr lang="ja-JP" altLang="en-US" dirty="0"/>
              <a:t>について</a:t>
            </a:r>
            <a:endParaRPr lang="en-US" altLang="ja-JP" dirty="0"/>
          </a:p>
          <a:p>
            <a:pPr marL="0" indent="0">
              <a:buNone/>
            </a:pPr>
            <a:r>
              <a:rPr lang="ja-JP" altLang="en-US" dirty="0"/>
              <a:t>  血中</a:t>
            </a:r>
            <a:r>
              <a:rPr lang="en-US" altLang="ja-JP" dirty="0"/>
              <a:t>IgG</a:t>
            </a:r>
            <a:r>
              <a:rPr lang="ja-JP" altLang="en-US" dirty="0"/>
              <a:t>濃度</a:t>
            </a:r>
            <a:r>
              <a:rPr lang="en-US" altLang="ja-JP" dirty="0"/>
              <a:t>25g/L</a:t>
            </a:r>
            <a:r>
              <a:rPr lang="ja-JP" altLang="en-US" dirty="0"/>
              <a:t>を境に</a:t>
            </a:r>
            <a:endParaRPr lang="en-US" altLang="ja-JP" dirty="0"/>
          </a:p>
          <a:p>
            <a:pPr marL="0" indent="0">
              <a:buNone/>
            </a:pPr>
            <a:r>
              <a:rPr lang="en-US" altLang="ja-JP" dirty="0"/>
              <a:t>  AEA</a:t>
            </a:r>
            <a:r>
              <a:rPr lang="ja-JP" altLang="en-US" dirty="0"/>
              <a:t>に有意差があった</a:t>
            </a:r>
            <a:endParaRPr kumimoji="1" lang="ja-JP" altLang="en-US" dirty="0"/>
          </a:p>
        </p:txBody>
      </p:sp>
      <mc:AlternateContent xmlns:mc="http://schemas.openxmlformats.org/markup-compatibility/2006" xmlns:cx1="http://schemas.microsoft.com/office/drawing/2015/9/8/chartex">
        <mc:Choice Requires="cx1">
          <p:graphicFrame>
            <p:nvGraphicFramePr>
              <p:cNvPr id="4" name="グラフ 3">
                <a:extLst>
                  <a:ext uri="{FF2B5EF4-FFF2-40B4-BE49-F238E27FC236}">
                    <a16:creationId xmlns:a16="http://schemas.microsoft.com/office/drawing/2014/main" id="{C253F73E-4473-4FCB-92C7-D6F1AA7C7FD3}"/>
                  </a:ext>
                </a:extLst>
              </p:cNvPr>
              <p:cNvGraphicFramePr/>
              <p:nvPr>
                <p:extLst>
                  <p:ext uri="{D42A27DB-BD31-4B8C-83A1-F6EECF244321}">
                    <p14:modId xmlns:p14="http://schemas.microsoft.com/office/powerpoint/2010/main" val="823760645"/>
                  </p:ext>
                </p:extLst>
              </p:nvPr>
            </p:nvGraphicFramePr>
            <p:xfrm>
              <a:off x="6712299" y="3537020"/>
              <a:ext cx="5133870" cy="332097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グラフ 3">
                <a:extLst>
                  <a:ext uri="{FF2B5EF4-FFF2-40B4-BE49-F238E27FC236}">
                    <a16:creationId xmlns:a16="http://schemas.microsoft.com/office/drawing/2014/main" id="{C253F73E-4473-4FCB-92C7-D6F1AA7C7FD3}"/>
                  </a:ext>
                </a:extLst>
              </p:cNvPr>
              <p:cNvPicPr>
                <a:picLocks noGrp="1" noRot="1" noChangeAspect="1" noMove="1" noResize="1" noEditPoints="1" noAdjustHandles="1" noChangeArrowheads="1" noChangeShapeType="1"/>
              </p:cNvPicPr>
              <p:nvPr/>
            </p:nvPicPr>
            <p:blipFill>
              <a:blip r:embed="rId6"/>
              <a:stretch>
                <a:fillRect/>
              </a:stretch>
            </p:blipFill>
            <p:spPr>
              <a:xfrm>
                <a:off x="6712299" y="3537020"/>
                <a:ext cx="5133870" cy="3320979"/>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6" name="グラフ 5">
                <a:extLst>
                  <a:ext uri="{FF2B5EF4-FFF2-40B4-BE49-F238E27FC236}">
                    <a16:creationId xmlns:a16="http://schemas.microsoft.com/office/drawing/2014/main" id="{545E2537-3D62-402B-80DA-C2985BC11EC2}"/>
                  </a:ext>
                </a:extLst>
              </p:cNvPr>
              <p:cNvGraphicFramePr/>
              <p:nvPr>
                <p:extLst>
                  <p:ext uri="{D42A27DB-BD31-4B8C-83A1-F6EECF244321}">
                    <p14:modId xmlns:p14="http://schemas.microsoft.com/office/powerpoint/2010/main" val="2167420266"/>
                  </p:ext>
                </p:extLst>
              </p:nvPr>
            </p:nvGraphicFramePr>
            <p:xfrm>
              <a:off x="6712299" y="112989"/>
              <a:ext cx="5133870" cy="3569218"/>
            </p:xfrm>
            <a:graphic>
              <a:graphicData uri="http://schemas.microsoft.com/office/drawing/2014/chartex">
                <cx:chart xmlns:cx="http://schemas.microsoft.com/office/drawing/2014/chartex" xmlns:r="http://schemas.openxmlformats.org/officeDocument/2006/relationships" r:id="rId7"/>
              </a:graphicData>
            </a:graphic>
          </p:graphicFrame>
        </mc:Choice>
        <mc:Fallback xmlns="">
          <p:pic>
            <p:nvPicPr>
              <p:cNvPr id="6" name="グラフ 5">
                <a:extLst>
                  <a:ext uri="{FF2B5EF4-FFF2-40B4-BE49-F238E27FC236}">
                    <a16:creationId xmlns:a16="http://schemas.microsoft.com/office/drawing/2014/main" id="{545E2537-3D62-402B-80DA-C2985BC11EC2}"/>
                  </a:ext>
                </a:extLst>
              </p:cNvPr>
              <p:cNvPicPr>
                <a:picLocks noGrp="1" noRot="1" noChangeAspect="1" noMove="1" noResize="1" noEditPoints="1" noAdjustHandles="1" noChangeArrowheads="1" noChangeShapeType="1"/>
              </p:cNvPicPr>
              <p:nvPr/>
            </p:nvPicPr>
            <p:blipFill>
              <a:blip r:embed="rId8"/>
              <a:stretch>
                <a:fillRect/>
              </a:stretch>
            </p:blipFill>
            <p:spPr>
              <a:xfrm>
                <a:off x="6712299" y="112989"/>
                <a:ext cx="5133870" cy="3569218"/>
              </a:xfrm>
              <a:prstGeom prst="rect">
                <a:avLst/>
              </a:prstGeom>
            </p:spPr>
          </p:pic>
        </mc:Fallback>
      </mc:AlternateContent>
    </p:spTree>
    <p:extLst>
      <p:ext uri="{BB962C8B-B14F-4D97-AF65-F5344CB8AC3E}">
        <p14:creationId xmlns:p14="http://schemas.microsoft.com/office/powerpoint/2010/main" val="100201555"/>
      </p:ext>
    </p:extLst>
  </p:cSld>
  <p:clrMapOvr>
    <a:masterClrMapping/>
  </p:clrMapOvr>
  <mc:AlternateContent xmlns:mc="http://schemas.openxmlformats.org/markup-compatibility/2006" xmlns:p14="http://schemas.microsoft.com/office/powerpoint/2010/main">
    <mc:Choice Requires="p14">
      <p:transition spd="slow" p14:dur="2000" advTm="27041"/>
    </mc:Choice>
    <mc:Fallback xmlns="">
      <p:transition spd="slow" advTm="2704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7F991-AA92-4FF7-9C28-9D478A40B7C4}"/>
              </a:ext>
            </a:extLst>
          </p:cNvPr>
          <p:cNvSpPr>
            <a:spLocks noGrp="1"/>
          </p:cNvSpPr>
          <p:nvPr>
            <p:ph type="title"/>
          </p:nvPr>
        </p:nvSpPr>
        <p:spPr/>
        <p:txBody>
          <a:bodyPr/>
          <a:lstStyle/>
          <a:p>
            <a:r>
              <a:rPr kumimoji="1" lang="ja-JP" altLang="en-US" dirty="0"/>
              <a:t>まとめ・今後の課題</a:t>
            </a:r>
          </a:p>
        </p:txBody>
      </p:sp>
      <p:sp>
        <p:nvSpPr>
          <p:cNvPr id="3" name="コンテンツ プレースホルダー 2">
            <a:extLst>
              <a:ext uri="{FF2B5EF4-FFF2-40B4-BE49-F238E27FC236}">
                <a16:creationId xmlns:a16="http://schemas.microsoft.com/office/drawing/2014/main" id="{5E1B3A86-8304-4C37-9C4A-09A249156ECE}"/>
              </a:ext>
            </a:extLst>
          </p:cNvPr>
          <p:cNvSpPr>
            <a:spLocks noGrp="1"/>
          </p:cNvSpPr>
          <p:nvPr>
            <p:ph idx="1"/>
          </p:nvPr>
        </p:nvSpPr>
        <p:spPr/>
        <p:txBody>
          <a:bodyPr/>
          <a:lstStyle/>
          <a:p>
            <a:r>
              <a:rPr lang="en-US" altLang="ja-JP" dirty="0"/>
              <a:t>IgG</a:t>
            </a:r>
            <a:r>
              <a:rPr lang="ja-JP" altLang="en-US" dirty="0"/>
              <a:t>濃度＞</a:t>
            </a:r>
            <a:r>
              <a:rPr lang="en-US" altLang="ja-JP" dirty="0"/>
              <a:t>25 g/L</a:t>
            </a:r>
            <a:r>
              <a:rPr lang="ja-JP" altLang="en-US" dirty="0"/>
              <a:t>達成のため</a:t>
            </a:r>
            <a:endParaRPr lang="en-US" altLang="ja-JP" dirty="0"/>
          </a:p>
          <a:p>
            <a:pPr marL="457200" lvl="1" indent="0">
              <a:buNone/>
            </a:pPr>
            <a:r>
              <a:rPr lang="ja-JP" altLang="en-US" dirty="0"/>
              <a:t>初回給与を</a:t>
            </a:r>
            <a:r>
              <a:rPr lang="en-US" altLang="ja-JP" dirty="0">
                <a:solidFill>
                  <a:srgbClr val="FF0000"/>
                </a:solidFill>
              </a:rPr>
              <a:t>6</a:t>
            </a:r>
            <a:r>
              <a:rPr lang="ja-JP" altLang="en-US" dirty="0">
                <a:solidFill>
                  <a:srgbClr val="FF0000"/>
                </a:solidFill>
              </a:rPr>
              <a:t>時間以内</a:t>
            </a:r>
            <a:r>
              <a:rPr lang="ja-JP" altLang="en-US" dirty="0"/>
              <a:t>に行う</a:t>
            </a:r>
            <a:endParaRPr lang="en-US" altLang="ja-JP" dirty="0"/>
          </a:p>
          <a:p>
            <a:pPr marL="457200" lvl="1" indent="0">
              <a:buNone/>
            </a:pPr>
            <a:r>
              <a:rPr kumimoji="1" lang="ja-JP" altLang="en-US" dirty="0"/>
              <a:t>ストマックチューブを使う際には</a:t>
            </a:r>
            <a:r>
              <a:rPr kumimoji="1" lang="ja-JP" altLang="en-US" dirty="0">
                <a:solidFill>
                  <a:srgbClr val="FF0000"/>
                </a:solidFill>
              </a:rPr>
              <a:t>初乳の</a:t>
            </a:r>
            <a:r>
              <a:rPr kumimoji="1" lang="en-US" altLang="ja-JP" dirty="0">
                <a:solidFill>
                  <a:srgbClr val="FF0000"/>
                </a:solidFill>
              </a:rPr>
              <a:t>Brix</a:t>
            </a:r>
            <a:r>
              <a:rPr kumimoji="1" lang="ja-JP" altLang="en-US" dirty="0">
                <a:solidFill>
                  <a:srgbClr val="FF0000"/>
                </a:solidFill>
              </a:rPr>
              <a:t>を高めに設定</a:t>
            </a:r>
            <a:r>
              <a:rPr kumimoji="1" lang="ja-JP" altLang="en-US" dirty="0"/>
              <a:t>する必要がある</a:t>
            </a:r>
            <a:endParaRPr kumimoji="1" lang="en-US" altLang="ja-JP" dirty="0"/>
          </a:p>
          <a:p>
            <a:pPr marL="457200" lvl="1" indent="0">
              <a:buNone/>
            </a:pPr>
            <a:endParaRPr lang="en-US" altLang="ja-JP" dirty="0"/>
          </a:p>
          <a:p>
            <a:r>
              <a:rPr kumimoji="1" lang="ja-JP" altLang="en-US" dirty="0"/>
              <a:t>和牛についての</a:t>
            </a:r>
            <a:r>
              <a:rPr kumimoji="1" lang="en-US" altLang="ja-JP" dirty="0">
                <a:solidFill>
                  <a:srgbClr val="FF0000"/>
                </a:solidFill>
              </a:rPr>
              <a:t>AEA</a:t>
            </a:r>
            <a:r>
              <a:rPr kumimoji="1" lang="ja-JP" altLang="en-US" dirty="0">
                <a:solidFill>
                  <a:srgbClr val="FF0000"/>
                </a:solidFill>
              </a:rPr>
              <a:t>のカットポイントは</a:t>
            </a:r>
            <a:r>
              <a:rPr lang="en-US" altLang="ja-JP" dirty="0">
                <a:solidFill>
                  <a:srgbClr val="FF0000"/>
                </a:solidFill>
              </a:rPr>
              <a:t>29</a:t>
            </a:r>
            <a:r>
              <a:rPr kumimoji="1" lang="ja-JP" altLang="en-US" dirty="0">
                <a:solidFill>
                  <a:srgbClr val="FF0000"/>
                </a:solidFill>
              </a:rPr>
              <a:t>％</a:t>
            </a:r>
            <a:endParaRPr kumimoji="1" lang="en-US" altLang="ja-JP" dirty="0">
              <a:solidFill>
                <a:srgbClr val="FF0000"/>
              </a:solidFill>
            </a:endParaRPr>
          </a:p>
          <a:p>
            <a:pPr lvl="1">
              <a:buFont typeface="Wingdings" panose="05000000000000000000" pitchFamily="2" charset="2"/>
              <a:buChar char="ü"/>
            </a:pPr>
            <a:r>
              <a:rPr kumimoji="1" lang="ja-JP" altLang="en-US" dirty="0"/>
              <a:t>より詳しいカットポイントの設定・和牛のカットポイント</a:t>
            </a:r>
            <a:r>
              <a:rPr lang="en-US" altLang="ja-JP" dirty="0"/>
              <a:t>(</a:t>
            </a:r>
            <a:r>
              <a:rPr kumimoji="1" lang="en-US" altLang="ja-JP" dirty="0"/>
              <a:t>AEA</a:t>
            </a:r>
            <a:r>
              <a:rPr kumimoji="1" lang="ja-JP" altLang="en-US" dirty="0"/>
              <a:t>が分かれば、要求される初乳の</a:t>
            </a:r>
            <a:r>
              <a:rPr kumimoji="1" lang="en-US" altLang="ja-JP" dirty="0"/>
              <a:t>IgG</a:t>
            </a:r>
            <a:r>
              <a:rPr kumimoji="1" lang="ja-JP" altLang="en-US" dirty="0"/>
              <a:t>濃度が分かる</a:t>
            </a:r>
            <a:r>
              <a:rPr kumimoji="1" lang="en-US" altLang="ja-JP" dirty="0"/>
              <a:t>)</a:t>
            </a:r>
          </a:p>
          <a:p>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4077532252"/>
      </p:ext>
    </p:extLst>
  </p:cSld>
  <p:clrMapOvr>
    <a:masterClrMapping/>
  </p:clrMapOvr>
  <mc:AlternateContent xmlns:mc="http://schemas.openxmlformats.org/markup-compatibility/2006" xmlns:p14="http://schemas.microsoft.com/office/powerpoint/2010/main">
    <mc:Choice Requires="p14">
      <p:transition spd="slow" p14:dur="2000" advTm="86251"/>
    </mc:Choice>
    <mc:Fallback xmlns="">
      <p:transition spd="slow" advTm="86251"/>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3805</TotalTime>
  <Words>1535</Words>
  <Application>Microsoft Office PowerPoint</Application>
  <PresentationFormat>ワイド画面</PresentationFormat>
  <Paragraphs>137</Paragraphs>
  <Slides>8</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游ゴシック</vt:lpstr>
      <vt:lpstr>游ゴシック Light</vt:lpstr>
      <vt:lpstr>游明朝</vt:lpstr>
      <vt:lpstr>Arial</vt:lpstr>
      <vt:lpstr>Calibri</vt:lpstr>
      <vt:lpstr>Cambria Math</vt:lpstr>
      <vt:lpstr>Wingdings</vt:lpstr>
      <vt:lpstr>Office テーマ</vt:lpstr>
      <vt:lpstr>子牛における初乳中免疫グロブリン(IgG)の 獲得のための吸収効率(AEA)の測定と その要因との関連性</vt:lpstr>
      <vt:lpstr>はじめに</vt:lpstr>
      <vt:lpstr>はじめに</vt:lpstr>
      <vt:lpstr>材料と方法</vt:lpstr>
      <vt:lpstr>PowerPoint プレゼンテーション</vt:lpstr>
      <vt:lpstr>結果</vt:lpstr>
      <vt:lpstr>結果</vt:lpstr>
      <vt:lpstr>まとめ・今後の課題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溝口 匠飛</dc:creator>
  <cp:lastModifiedBy>溝口 匠飛</cp:lastModifiedBy>
  <cp:revision>80</cp:revision>
  <dcterms:created xsi:type="dcterms:W3CDTF">2021-05-16T02:59:34Z</dcterms:created>
  <dcterms:modified xsi:type="dcterms:W3CDTF">2021-11-28T21:00:40Z</dcterms:modified>
</cp:coreProperties>
</file>